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7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6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1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0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0E45-76A0-42DE-972C-4A7BEC0F437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AEBBB-3CA7-488A-854E-86B6F792A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allsciencesites.com/news/gallery/science/earth_atm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0"/>
            <a:ext cx="9136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Atmosphere</a:t>
            </a:r>
          </a:p>
        </p:txBody>
      </p:sp>
    </p:spTree>
    <p:extLst>
      <p:ext uri="{BB962C8B-B14F-4D97-AF65-F5344CB8AC3E}">
        <p14:creationId xmlns:p14="http://schemas.microsoft.com/office/powerpoint/2010/main" val="161760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Contains little of atmosphere’s mass.</a:t>
            </a:r>
          </a:p>
          <a:p>
            <a:r>
              <a:rPr lang="en-US" dirty="0"/>
              <a:t>Massive increase in temperature!</a:t>
            </a:r>
          </a:p>
          <a:p>
            <a:pPr lvl="1"/>
            <a:r>
              <a:rPr lang="en-US" dirty="0"/>
              <a:t>Up to 1000</a:t>
            </a:r>
            <a:r>
              <a:rPr lang="en-US" baseline="30000" dirty="0"/>
              <a:t>o</a:t>
            </a:r>
            <a:r>
              <a:rPr lang="en-US" dirty="0"/>
              <a:t>C (1832</a:t>
            </a:r>
            <a:r>
              <a:rPr lang="en-US" baseline="30000" dirty="0"/>
              <a:t>o</a:t>
            </a:r>
            <a:r>
              <a:rPr lang="en-US" dirty="0"/>
              <a:t>F)!</a:t>
            </a:r>
          </a:p>
          <a:p>
            <a:r>
              <a:rPr lang="en-US" dirty="0"/>
              <a:t>However, molecules that make up air are so sparse it would not seem warm.</a:t>
            </a:r>
          </a:p>
          <a:p>
            <a:endParaRPr lang="en-US" dirty="0"/>
          </a:p>
        </p:txBody>
      </p:sp>
      <p:pic>
        <p:nvPicPr>
          <p:cNvPr id="5122" name="Picture 2" descr="http://spark.ucar.edu/sites/default/files/images/large_image_for_image_content/aurora_iss_wheelock_25july2010_9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89204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5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/>
          <a:lstStyle/>
          <a:p>
            <a:r>
              <a:rPr lang="en-US" dirty="0"/>
              <a:t>Outermost layer of Earth’s atmosphere.</a:t>
            </a:r>
          </a:p>
          <a:p>
            <a:r>
              <a:rPr lang="en-US" dirty="0"/>
              <a:t>Gases like helium and hydrogen are found there.</a:t>
            </a:r>
          </a:p>
          <a:p>
            <a:r>
              <a:rPr lang="en-US" dirty="0"/>
              <a:t>After this is outer space, but there is no clear boundary.</a:t>
            </a:r>
          </a:p>
        </p:txBody>
      </p:sp>
      <p:pic>
        <p:nvPicPr>
          <p:cNvPr id="6146" name="Picture 2" descr="http://www.atmos.physik.uni-wuppertal.de/uploads/pics/exospher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3930043" cy="31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2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of energy through space by visible light, ultraviolet radiation, and other forms of electromagnetic waves. </a:t>
            </a:r>
          </a:p>
          <a:p>
            <a:r>
              <a:rPr lang="en-US" dirty="0"/>
              <a:t>Warms the Earth’s surface.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7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16507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7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Conduction – transfer of energy that occurs when molecules collide.</a:t>
            </a:r>
          </a:p>
          <a:p>
            <a:pPr lvl="1"/>
            <a:r>
              <a:rPr lang="en-US" dirty="0"/>
              <a:t>Heats a few centimeters of air near the surface.</a:t>
            </a:r>
          </a:p>
          <a:p>
            <a:pPr lvl="1"/>
            <a:endParaRPr lang="en-US" dirty="0"/>
          </a:p>
          <a:p>
            <a:r>
              <a:rPr lang="en-US" dirty="0"/>
              <a:t>Convection – transfer of energy by the flow of a heated surface. </a:t>
            </a:r>
          </a:p>
          <a:p>
            <a:pPr lvl="1"/>
            <a:r>
              <a:rPr lang="en-US" dirty="0"/>
              <a:t>Cold air pushes warm air up, making a convection current.</a:t>
            </a:r>
          </a:p>
        </p:txBody>
      </p:sp>
    </p:spTree>
    <p:extLst>
      <p:ext uri="{BB962C8B-B14F-4D97-AF65-F5344CB8AC3E}">
        <p14:creationId xmlns:p14="http://schemas.microsoft.com/office/powerpoint/2010/main" val="3780783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udzuacres.com/wwow/lessons/climate/radcondco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248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4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/>
              <a:t>Clouds form when:</a:t>
            </a:r>
          </a:p>
          <a:p>
            <a:pPr lvl="1"/>
            <a:r>
              <a:rPr lang="en-US" dirty="0"/>
              <a:t>Warm, moist air is forced to rise over a mountain</a:t>
            </a:r>
          </a:p>
          <a:p>
            <a:pPr lvl="2"/>
            <a:r>
              <a:rPr lang="en-US" dirty="0"/>
              <a:t>Known as orographic lifting</a:t>
            </a:r>
          </a:p>
          <a:p>
            <a:pPr lvl="1"/>
            <a:r>
              <a:rPr lang="en-US" dirty="0"/>
              <a:t>Two air masses of different temperatures meet</a:t>
            </a:r>
          </a:p>
          <a:p>
            <a:pPr lvl="1"/>
            <a:endParaRPr lang="en-US" dirty="0"/>
          </a:p>
          <a:p>
            <a:r>
              <a:rPr lang="en-US" dirty="0"/>
              <a:t>Latent heat – energy stored in water vapor (clouds!)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12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Height</a:t>
            </a:r>
          </a:p>
          <a:p>
            <a:pPr lvl="1"/>
            <a:r>
              <a:rPr lang="en-US" sz="3200" dirty="0" err="1"/>
              <a:t>Cirro</a:t>
            </a:r>
            <a:r>
              <a:rPr lang="en-US" sz="3200" dirty="0"/>
              <a:t>: high clouds</a:t>
            </a:r>
          </a:p>
          <a:p>
            <a:pPr lvl="1"/>
            <a:r>
              <a:rPr lang="en-US" sz="3200" dirty="0"/>
              <a:t>Alto: middle clouds</a:t>
            </a:r>
          </a:p>
          <a:p>
            <a:pPr lvl="1"/>
            <a:r>
              <a:rPr lang="en-US" sz="3200" dirty="0" err="1"/>
              <a:t>Strato</a:t>
            </a:r>
            <a:r>
              <a:rPr lang="en-US" sz="3200" dirty="0"/>
              <a:t>: low clouds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953000" cy="4525963"/>
          </a:xfrm>
        </p:spPr>
        <p:txBody>
          <a:bodyPr>
            <a:noAutofit/>
          </a:bodyPr>
          <a:lstStyle/>
          <a:p>
            <a:r>
              <a:rPr lang="en-US" sz="3600" dirty="0"/>
              <a:t>Shape</a:t>
            </a:r>
          </a:p>
          <a:p>
            <a:pPr lvl="1"/>
            <a:r>
              <a:rPr lang="en-US" sz="3200" dirty="0"/>
              <a:t>Cirrus: </a:t>
            </a:r>
            <a:r>
              <a:rPr lang="en-US" sz="3200" dirty="0" err="1"/>
              <a:t>whispy</a:t>
            </a:r>
            <a:r>
              <a:rPr lang="en-US" sz="3200" dirty="0"/>
              <a:t> and stringy</a:t>
            </a:r>
          </a:p>
          <a:p>
            <a:pPr lvl="1"/>
            <a:r>
              <a:rPr lang="en-US" sz="3200" dirty="0"/>
              <a:t>Cumulus: puffy/fluffy</a:t>
            </a:r>
          </a:p>
          <a:p>
            <a:pPr lvl="1"/>
            <a:r>
              <a:rPr lang="en-US" sz="3200" dirty="0"/>
              <a:t>Stratus: layer/sheet of cloud</a:t>
            </a:r>
          </a:p>
          <a:p>
            <a:pPr lvl="1"/>
            <a:r>
              <a:rPr lang="en-US" sz="3200" dirty="0"/>
              <a:t>Nimbus: low, gray rain cloud</a:t>
            </a:r>
          </a:p>
        </p:txBody>
      </p:sp>
    </p:spTree>
    <p:extLst>
      <p:ext uri="{BB962C8B-B14F-4D97-AF65-F5344CB8AC3E}">
        <p14:creationId xmlns:p14="http://schemas.microsoft.com/office/powerpoint/2010/main" val="337758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eatherquestions.com/cloud_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1" y="13855"/>
            <a:ext cx="8967643" cy="672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7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Atmospheric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atmosphere is 99% composed of 2 gases:</a:t>
            </a:r>
          </a:p>
          <a:p>
            <a:pPr lvl="1"/>
            <a:r>
              <a:rPr lang="en-US" dirty="0"/>
              <a:t>Nitrogen (N) = 78%</a:t>
            </a:r>
          </a:p>
          <a:p>
            <a:pPr lvl="1"/>
            <a:r>
              <a:rPr lang="en-US" dirty="0"/>
              <a:t>Oxygen (O) = 21%</a:t>
            </a:r>
          </a:p>
          <a:p>
            <a:r>
              <a:rPr lang="en-US" dirty="0"/>
              <a:t>There are several other gases that make up the remainder: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 Vapor = 0 – 4%</a:t>
            </a:r>
          </a:p>
          <a:p>
            <a:pPr lvl="1"/>
            <a:r>
              <a:rPr lang="en-US" dirty="0"/>
              <a:t>Argon = .93%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= .03 %</a:t>
            </a:r>
          </a:p>
          <a:p>
            <a:pPr lvl="1"/>
            <a:r>
              <a:rPr lang="en-US" dirty="0"/>
              <a:t>.01% = Neon, Helium, Methane, Krypton, Hydrogen, </a:t>
            </a:r>
            <a:r>
              <a:rPr lang="en-US" dirty="0" err="1"/>
              <a:t>Oxone</a:t>
            </a:r>
            <a:r>
              <a:rPr lang="en-US" dirty="0"/>
              <a:t>, Xenon</a:t>
            </a:r>
          </a:p>
        </p:txBody>
      </p:sp>
    </p:spTree>
    <p:extLst>
      <p:ext uri="{BB962C8B-B14F-4D97-AF65-F5344CB8AC3E}">
        <p14:creationId xmlns:p14="http://schemas.microsoft.com/office/powerpoint/2010/main" val="244443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but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levels of 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 in the atmosphere are small, but very significant.</a:t>
            </a:r>
          </a:p>
          <a:p>
            <a:r>
              <a:rPr lang="en-US" dirty="0"/>
              <a:t>They both regulate the amount of energy the atmosphere absorbs.</a:t>
            </a:r>
          </a:p>
          <a:p>
            <a:r>
              <a:rPr lang="en-US" dirty="0"/>
              <a:t>When water changes forms (ice, water, vapor), it releases or absorbs heat.</a:t>
            </a:r>
          </a:p>
          <a:p>
            <a:pPr lvl="1"/>
            <a:r>
              <a:rPr lang="en-US" dirty="0"/>
              <a:t>This affects atmospheric motions that create weather and climate. </a:t>
            </a:r>
          </a:p>
        </p:txBody>
      </p:sp>
    </p:spTree>
    <p:extLst>
      <p:ext uri="{BB962C8B-B14F-4D97-AF65-F5344CB8AC3E}">
        <p14:creationId xmlns:p14="http://schemas.microsoft.com/office/powerpoint/2010/main" val="36002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Known by the symbol O</a:t>
            </a:r>
            <a:r>
              <a:rPr lang="en-US" baseline="-25000" dirty="0"/>
              <a:t>3</a:t>
            </a:r>
            <a:r>
              <a:rPr lang="en-US" dirty="0"/>
              <a:t>.</a:t>
            </a:r>
          </a:p>
          <a:p>
            <a:r>
              <a:rPr lang="en-US" dirty="0"/>
              <a:t>It exists in small amounts well above Earth’s surface.</a:t>
            </a:r>
          </a:p>
          <a:p>
            <a:r>
              <a:rPr lang="en-US" dirty="0"/>
              <a:t>Controls the amount of ultraviolet radiation reaching Earth’s surface. </a:t>
            </a:r>
          </a:p>
        </p:txBody>
      </p:sp>
    </p:spTree>
    <p:extLst>
      <p:ext uri="{BB962C8B-B14F-4D97-AF65-F5344CB8AC3E}">
        <p14:creationId xmlns:p14="http://schemas.microsoft.com/office/powerpoint/2010/main" val="24909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Troposphere </a:t>
            </a:r>
            <a:r>
              <a:rPr lang="en-US" sz="4000" dirty="0">
                <a:sym typeface="Wingdings" panose="05000000000000000000" pitchFamily="2" charset="2"/>
              </a:rPr>
              <a:t></a:t>
            </a:r>
          </a:p>
          <a:p>
            <a:pPr marL="457200" lvl="1" indent="0">
              <a:buNone/>
            </a:pPr>
            <a:r>
              <a:rPr lang="en-US" sz="4000" dirty="0"/>
              <a:t>Stratosphere </a:t>
            </a:r>
            <a:r>
              <a:rPr lang="en-US" sz="4000" dirty="0">
                <a:sym typeface="Wingdings" panose="05000000000000000000" pitchFamily="2" charset="2"/>
              </a:rPr>
              <a:t></a:t>
            </a:r>
          </a:p>
          <a:p>
            <a:pPr marL="457200" lvl="1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	Mesosphere </a:t>
            </a:r>
          </a:p>
          <a:p>
            <a:pPr marL="457200" lvl="1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		Thermosphere </a:t>
            </a:r>
          </a:p>
          <a:p>
            <a:pPr marL="457200" lvl="1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			Exosphere </a:t>
            </a:r>
          </a:p>
          <a:p>
            <a:pPr marL="457200" lvl="1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				SPACE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937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es.fau.edu/ces/nasa/images/EarthsAtmostphere/LayersOfAtmosphere%20c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7086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0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most of the atmosphere (including H</a:t>
            </a:r>
            <a:r>
              <a:rPr lang="en-US" baseline="-25000" dirty="0"/>
              <a:t>2</a:t>
            </a:r>
            <a:r>
              <a:rPr lang="en-US" dirty="0"/>
              <a:t>O).</a:t>
            </a:r>
          </a:p>
          <a:p>
            <a:r>
              <a:rPr lang="en-US" dirty="0"/>
              <a:t>Most weather occurs here.</a:t>
            </a:r>
          </a:p>
          <a:p>
            <a:r>
              <a:rPr lang="en-US" dirty="0"/>
              <a:t>Characterized by a drop in temperature from top to bottom.</a:t>
            </a:r>
          </a:p>
          <a:p>
            <a:r>
              <a:rPr lang="en-US" dirty="0"/>
              <a:t>Top layer is called the </a:t>
            </a:r>
            <a:r>
              <a:rPr lang="en-US" dirty="0" err="1"/>
              <a:t>tropopause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is where the gradual decrease in temp. stops.</a:t>
            </a:r>
          </a:p>
        </p:txBody>
      </p:sp>
    </p:spTree>
    <p:extLst>
      <p:ext uri="{BB962C8B-B14F-4D97-AF65-F5344CB8AC3E}">
        <p14:creationId xmlns:p14="http://schemas.microsoft.com/office/powerpoint/2010/main" val="200019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Primarily composed of concentrated ozone.</a:t>
            </a:r>
          </a:p>
          <a:p>
            <a:r>
              <a:rPr lang="en-US" dirty="0"/>
              <a:t>Heated from all the ultraviolet radiation absorption (up to ~surface temperature).</a:t>
            </a:r>
          </a:p>
          <a:p>
            <a:r>
              <a:rPr lang="en-US" dirty="0"/>
              <a:t>Ends at the </a:t>
            </a:r>
            <a:r>
              <a:rPr lang="en-US" dirty="0" err="1"/>
              <a:t>stratopause</a:t>
            </a:r>
            <a:r>
              <a:rPr lang="en-US" dirty="0"/>
              <a:t>.</a:t>
            </a:r>
          </a:p>
          <a:p>
            <a:r>
              <a:rPr lang="en-US" dirty="0"/>
              <a:t>Most planes fly here</a:t>
            </a:r>
          </a:p>
          <a:p>
            <a:pPr marL="0" indent="0">
              <a:buNone/>
            </a:pPr>
            <a:r>
              <a:rPr lang="en-US" dirty="0"/>
              <a:t>    to avoid storms.</a:t>
            </a:r>
          </a:p>
        </p:txBody>
      </p:sp>
      <p:pic>
        <p:nvPicPr>
          <p:cNvPr id="3074" name="Picture 2" descr="http://cdn4.sci-news.com/images/enlarge/image_1441e-Stratosph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43653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concentrated ozone, so temperature plummets again to about -80</a:t>
            </a:r>
            <a:r>
              <a:rPr lang="en-US" baseline="30000" dirty="0"/>
              <a:t>o</a:t>
            </a:r>
            <a:r>
              <a:rPr lang="en-US" dirty="0"/>
              <a:t>C (-112</a:t>
            </a:r>
            <a:r>
              <a:rPr lang="en-US" baseline="30000" dirty="0"/>
              <a:t>o</a:t>
            </a:r>
            <a:r>
              <a:rPr lang="en-US" dirty="0"/>
              <a:t>F).</a:t>
            </a:r>
          </a:p>
          <a:p>
            <a:r>
              <a:rPr lang="en-US" dirty="0"/>
              <a:t>Top is called the </a:t>
            </a:r>
            <a:r>
              <a:rPr lang="en-US" dirty="0" err="1"/>
              <a:t>mesopause</a:t>
            </a:r>
            <a:r>
              <a:rPr lang="en-US" dirty="0"/>
              <a:t>.</a:t>
            </a:r>
          </a:p>
        </p:txBody>
      </p:sp>
      <p:pic>
        <p:nvPicPr>
          <p:cNvPr id="2050" name="Picture 2" descr="http://www.mesosphere.net/noctilucent-clou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2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Atmosphere</vt:lpstr>
      <vt:lpstr>Key Atmospheric Gases</vt:lpstr>
      <vt:lpstr>Small but Important</vt:lpstr>
      <vt:lpstr>OZONE</vt:lpstr>
      <vt:lpstr>Layers of the Atmosphere</vt:lpstr>
      <vt:lpstr>PowerPoint Presentation</vt:lpstr>
      <vt:lpstr>Troposphere</vt:lpstr>
      <vt:lpstr>Stratosphere</vt:lpstr>
      <vt:lpstr>Mesosphere</vt:lpstr>
      <vt:lpstr>Thermosphere</vt:lpstr>
      <vt:lpstr>Exosphere</vt:lpstr>
      <vt:lpstr>Radiation</vt:lpstr>
      <vt:lpstr>PowerPoint Presentation</vt:lpstr>
      <vt:lpstr>Energy Movement</vt:lpstr>
      <vt:lpstr>PowerPoint Presentation</vt:lpstr>
      <vt:lpstr>Clouds</vt:lpstr>
      <vt:lpstr>Clouds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</dc:title>
  <dc:creator>McCawley, Jaclyn</dc:creator>
  <cp:lastModifiedBy>Jaclyn McCawley</cp:lastModifiedBy>
  <cp:revision>15</cp:revision>
  <cp:lastPrinted>2019-02-25T13:31:42Z</cp:lastPrinted>
  <dcterms:created xsi:type="dcterms:W3CDTF">2014-02-27T15:10:32Z</dcterms:created>
  <dcterms:modified xsi:type="dcterms:W3CDTF">2019-02-25T13:31:52Z</dcterms:modified>
</cp:coreProperties>
</file>