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63" r:id="rId3"/>
    <p:sldId id="265" r:id="rId4"/>
    <p:sldId id="266" r:id="rId5"/>
    <p:sldId id="267" r:id="rId6"/>
    <p:sldId id="268" r:id="rId7"/>
    <p:sldId id="269" r:id="rId8"/>
    <p:sldId id="270" r:id="rId9"/>
    <p:sldId id="257" r:id="rId10"/>
    <p:sldId id="271" r:id="rId11"/>
    <p:sldId id="264" r:id="rId12"/>
    <p:sldId id="272" r:id="rId13"/>
    <p:sldId id="260" r:id="rId14"/>
    <p:sldId id="258" r:id="rId15"/>
    <p:sldId id="261" r:id="rId16"/>
    <p:sldId id="262" r:id="rId17"/>
    <p:sldId id="259" r:id="rId18"/>
  </p:sldIdLst>
  <p:sldSz cx="9144000" cy="6858000" type="screen4x3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4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C2E8BC4-8AFD-42EA-834E-FC33C606F8F6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70726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4" y="6670726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E91F362-B954-45A3-82C0-DA1418D7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56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0034-8AA1-4763-AA20-1CB727120B5A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9492-D444-40F5-9275-1EC90EE2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98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0034-8AA1-4763-AA20-1CB727120B5A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9492-D444-40F5-9275-1EC90EE2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2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0034-8AA1-4763-AA20-1CB727120B5A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9492-D444-40F5-9275-1EC90EE2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6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0034-8AA1-4763-AA20-1CB727120B5A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9492-D444-40F5-9275-1EC90EE2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4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0034-8AA1-4763-AA20-1CB727120B5A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9492-D444-40F5-9275-1EC90EE2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56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0034-8AA1-4763-AA20-1CB727120B5A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9492-D444-40F5-9275-1EC90EE2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0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0034-8AA1-4763-AA20-1CB727120B5A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9492-D444-40F5-9275-1EC90EE2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0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0034-8AA1-4763-AA20-1CB727120B5A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9492-D444-40F5-9275-1EC90EE2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8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0034-8AA1-4763-AA20-1CB727120B5A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9492-D444-40F5-9275-1EC90EE2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6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0034-8AA1-4763-AA20-1CB727120B5A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9492-D444-40F5-9275-1EC90EE2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4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0034-8AA1-4763-AA20-1CB727120B5A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9492-D444-40F5-9275-1EC90EE2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5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60034-8AA1-4763-AA20-1CB727120B5A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79492-D444-40F5-9275-1EC90EE2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5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should the farming industry adopt sustainable agriculture practices?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2438400"/>
            <a:ext cx="8915400" cy="3687763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2800" dirty="0" smtClean="0"/>
              <a:t>To increase the use of irrigation systems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To increase the number of non-point sources of water pollution.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To increase the amount of erosion and deposition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To reduce the environmental degradation and </a:t>
            </a:r>
            <a:r>
              <a:rPr lang="en-US" sz="2800" smtClean="0"/>
              <a:t>economic losses.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4398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k-Strategist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Few young</a:t>
            </a:r>
          </a:p>
          <a:p>
            <a:r>
              <a:rPr lang="en-US" dirty="0"/>
              <a:t>Long gestation/pregnancy</a:t>
            </a:r>
          </a:p>
          <a:p>
            <a:r>
              <a:rPr lang="en-US" dirty="0"/>
              <a:t>Long time with children</a:t>
            </a:r>
          </a:p>
          <a:p>
            <a:r>
              <a:rPr lang="en-US" dirty="0"/>
              <a:t>Long time until </a:t>
            </a:r>
            <a:r>
              <a:rPr lang="en-US" dirty="0" smtClean="0"/>
              <a:t>maturity</a:t>
            </a:r>
          </a:p>
          <a:p>
            <a:r>
              <a:rPr lang="en-US" dirty="0" smtClean="0"/>
              <a:t>Larger adults</a:t>
            </a:r>
          </a:p>
          <a:p>
            <a:r>
              <a:rPr lang="en-US" dirty="0" smtClean="0"/>
              <a:t>Better able to adapt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77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r-Strategist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 = ideal population size</a:t>
            </a:r>
          </a:p>
          <a:p>
            <a:r>
              <a:rPr lang="en-US" dirty="0"/>
              <a:t>Constantly fluctuates around this </a:t>
            </a:r>
            <a:r>
              <a:rPr lang="en-US" dirty="0" smtClean="0"/>
              <a:t>size</a:t>
            </a:r>
          </a:p>
          <a:p>
            <a:r>
              <a:rPr lang="en-US" dirty="0" smtClean="0"/>
              <a:t>Examples: mice, bugs, flowers, bacteria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70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r-Strategist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</a:t>
            </a:r>
            <a:r>
              <a:rPr lang="en-US" dirty="0"/>
              <a:t>young</a:t>
            </a:r>
          </a:p>
          <a:p>
            <a:r>
              <a:rPr lang="en-US" dirty="0"/>
              <a:t>Short gestation</a:t>
            </a:r>
          </a:p>
          <a:p>
            <a:r>
              <a:rPr lang="en-US" dirty="0"/>
              <a:t>Little child care</a:t>
            </a:r>
          </a:p>
          <a:p>
            <a:r>
              <a:rPr lang="en-US" dirty="0"/>
              <a:t>Matures </a:t>
            </a:r>
            <a:r>
              <a:rPr lang="en-US" dirty="0" smtClean="0"/>
              <a:t>quickly</a:t>
            </a:r>
          </a:p>
          <a:p>
            <a:r>
              <a:rPr lang="en-US" dirty="0" smtClean="0"/>
              <a:t>Able to adapt to unstable environment</a:t>
            </a:r>
          </a:p>
          <a:p>
            <a:r>
              <a:rPr lang="en-US" dirty="0" smtClean="0"/>
              <a:t>Small adults</a:t>
            </a:r>
          </a:p>
          <a:p>
            <a:r>
              <a:rPr lang="en-US" dirty="0" smtClean="0"/>
              <a:t>Most offspring die young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32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r-strategist vs k-strategist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k-strategist</a:t>
            </a:r>
          </a:p>
          <a:p>
            <a:pPr lvl="1"/>
            <a:r>
              <a:rPr lang="en-US" dirty="0" smtClean="0"/>
              <a:t>Few young</a:t>
            </a:r>
          </a:p>
          <a:p>
            <a:pPr lvl="1"/>
            <a:r>
              <a:rPr lang="en-US" dirty="0" smtClean="0"/>
              <a:t>Long gestation/pregnancy</a:t>
            </a:r>
          </a:p>
          <a:p>
            <a:pPr lvl="1"/>
            <a:r>
              <a:rPr lang="en-US" dirty="0" smtClean="0"/>
              <a:t>Long time with children</a:t>
            </a:r>
          </a:p>
          <a:p>
            <a:pPr lvl="1"/>
            <a:r>
              <a:rPr lang="en-US" dirty="0" smtClean="0"/>
              <a:t>Long time until maturity</a:t>
            </a:r>
          </a:p>
          <a:p>
            <a:pPr lvl="1"/>
            <a:endParaRPr lang="en-US" dirty="0"/>
          </a:p>
          <a:p>
            <a:r>
              <a:rPr lang="en-US" dirty="0" smtClean="0"/>
              <a:t>r-strategist</a:t>
            </a:r>
          </a:p>
          <a:p>
            <a:pPr lvl="1"/>
            <a:r>
              <a:rPr lang="en-US" dirty="0" smtClean="0"/>
              <a:t>Many young</a:t>
            </a:r>
          </a:p>
          <a:p>
            <a:pPr lvl="1"/>
            <a:r>
              <a:rPr lang="en-US" dirty="0" smtClean="0"/>
              <a:t>Short gestation</a:t>
            </a:r>
          </a:p>
          <a:p>
            <a:pPr lvl="1"/>
            <a:r>
              <a:rPr lang="en-US" dirty="0" smtClean="0"/>
              <a:t>Little child care</a:t>
            </a:r>
          </a:p>
          <a:p>
            <a:pPr lvl="1"/>
            <a:r>
              <a:rPr lang="en-US" dirty="0" smtClean="0"/>
              <a:t>Matures quickly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08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Controls how big a population can get</a:t>
            </a:r>
          </a:p>
          <a:p>
            <a:pPr lvl="1"/>
            <a:r>
              <a:rPr lang="en-US" dirty="0" smtClean="0"/>
              <a:t>Food</a:t>
            </a:r>
          </a:p>
          <a:p>
            <a:pPr lvl="1"/>
            <a:r>
              <a:rPr lang="en-US" dirty="0" smtClean="0"/>
              <a:t>Water</a:t>
            </a:r>
          </a:p>
          <a:p>
            <a:pPr lvl="1"/>
            <a:r>
              <a:rPr lang="en-US" dirty="0" smtClean="0"/>
              <a:t>Climate</a:t>
            </a:r>
          </a:p>
          <a:p>
            <a:pPr lvl="1"/>
            <a:r>
              <a:rPr lang="en-US" dirty="0" smtClean="0"/>
              <a:t>Territory</a:t>
            </a:r>
          </a:p>
          <a:p>
            <a:pPr lvl="1"/>
            <a:r>
              <a:rPr lang="en-US" dirty="0" smtClean="0"/>
              <a:t>Mates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97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Density-Dependent</a:t>
            </a:r>
            <a:r>
              <a:rPr lang="en-US" dirty="0"/>
              <a:t> </a:t>
            </a:r>
            <a:r>
              <a:rPr lang="en-US" dirty="0" smtClean="0"/>
              <a:t>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limiting factors are based on the size of the population they impact.</a:t>
            </a:r>
          </a:p>
          <a:p>
            <a:pPr lvl="1"/>
            <a:r>
              <a:rPr lang="en-US" dirty="0" smtClean="0"/>
              <a:t>Water</a:t>
            </a:r>
          </a:p>
          <a:p>
            <a:pPr lvl="1"/>
            <a:r>
              <a:rPr lang="en-US" dirty="0" smtClean="0"/>
              <a:t>Food</a:t>
            </a:r>
          </a:p>
          <a:p>
            <a:pPr lvl="1"/>
            <a:r>
              <a:rPr lang="en-US" dirty="0" smtClean="0"/>
              <a:t>Disease</a:t>
            </a:r>
          </a:p>
          <a:p>
            <a:pPr lvl="1"/>
            <a:r>
              <a:rPr lang="en-US" dirty="0" smtClean="0"/>
              <a:t>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84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Density-Independent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factors are not controlled by population size, and affect both small and large groups.</a:t>
            </a:r>
          </a:p>
          <a:p>
            <a:pPr lvl="1"/>
            <a:r>
              <a:rPr lang="en-US" dirty="0" smtClean="0"/>
              <a:t>Earthquakes</a:t>
            </a:r>
          </a:p>
          <a:p>
            <a:pPr lvl="1"/>
            <a:r>
              <a:rPr lang="en-US" dirty="0" smtClean="0"/>
              <a:t>Fire</a:t>
            </a:r>
          </a:p>
          <a:p>
            <a:pPr lvl="1"/>
            <a:r>
              <a:rPr lang="en-US" dirty="0" smtClean="0"/>
              <a:t>Floods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56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 smtClean="0"/>
              <a:t>After your notes, answer the following:</a:t>
            </a:r>
            <a:endParaRPr lang="en-US" sz="2200" b="1" dirty="0" smtClean="0"/>
          </a:p>
          <a:p>
            <a:pPr marL="514350" indent="-514350">
              <a:buAutoNum type="arabicPeriod"/>
            </a:pPr>
            <a:r>
              <a:rPr lang="en-US" sz="3000" dirty="0" smtClean="0"/>
              <a:t>What are the impacts of a growing population on natural resources?</a:t>
            </a:r>
          </a:p>
          <a:p>
            <a:pPr marL="514350" indent="-514350">
              <a:buAutoNum type="arabicPeriod"/>
            </a:pPr>
            <a:r>
              <a:rPr lang="en-US" sz="3000" dirty="0" smtClean="0"/>
              <a:t>How do limiting factors apply to human population growth?</a:t>
            </a:r>
          </a:p>
          <a:p>
            <a:pPr marL="514350" indent="-514350">
              <a:buAutoNum type="arabicPeriod"/>
            </a:pPr>
            <a:r>
              <a:rPr lang="en-US" sz="3000" dirty="0" smtClean="0"/>
              <a:t>What might happen when humans hit carrying capacity?</a:t>
            </a:r>
          </a:p>
          <a:p>
            <a:pPr marL="514350" indent="-514350">
              <a:buAutoNum type="arabicPeriod"/>
            </a:pPr>
            <a:r>
              <a:rPr lang="en-US" sz="3000" dirty="0" smtClean="0"/>
              <a:t>How is human’s exponential growth impacting other species</a:t>
            </a:r>
            <a:r>
              <a:rPr lang="en-US" sz="3000" dirty="0" smtClean="0"/>
              <a:t>?</a:t>
            </a:r>
          </a:p>
          <a:p>
            <a:pPr marL="514350" indent="-514350">
              <a:buAutoNum type="arabicPeriod"/>
            </a:pPr>
            <a:r>
              <a:rPr lang="en-US" sz="3000" dirty="0" smtClean="0"/>
              <a:t>What are some ways we can lessen the impact of density-dependent factor depletion? What about density-independent?</a:t>
            </a:r>
          </a:p>
        </p:txBody>
      </p:sp>
    </p:spTree>
    <p:extLst>
      <p:ext uri="{BB962C8B-B14F-4D97-AF65-F5344CB8AC3E}">
        <p14:creationId xmlns:p14="http://schemas.microsoft.com/office/powerpoint/2010/main" val="257626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Population Dynamics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3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change in a population due to:</a:t>
            </a:r>
          </a:p>
          <a:p>
            <a:pPr lvl="1"/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Density</a:t>
            </a:r>
          </a:p>
          <a:p>
            <a:pPr lvl="1"/>
            <a:r>
              <a:rPr lang="en-US" dirty="0" smtClean="0"/>
              <a:t>Dispersion: spatial pattern in habitat</a:t>
            </a:r>
          </a:p>
          <a:p>
            <a:pPr lvl="1"/>
            <a:r>
              <a:rPr lang="en-US" dirty="0" smtClean="0"/>
              <a:t>Age structure:  proportion of individual in each age group.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10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 change =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(birth + immigration) – (death + </a:t>
            </a:r>
            <a:r>
              <a:rPr lang="en-US" dirty="0" err="1" smtClean="0"/>
              <a:t>emmigration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Growth rate is the rate at which a population grows. </a:t>
            </a:r>
          </a:p>
          <a:p>
            <a:pPr lvl="1"/>
            <a:r>
              <a:rPr lang="en-US" dirty="0" smtClean="0"/>
              <a:t>Growth Rate = Birth Rate – Death Rate</a:t>
            </a:r>
          </a:p>
          <a:p>
            <a:pPr lvl="2"/>
            <a:r>
              <a:rPr lang="en-US" sz="2800" dirty="0" smtClean="0"/>
              <a:t>Birth Rate = # of births per 1000</a:t>
            </a:r>
          </a:p>
          <a:p>
            <a:pPr lvl="2"/>
            <a:r>
              <a:rPr lang="en-US" sz="2800" dirty="0" smtClean="0"/>
              <a:t>Death Rate = # of deaths per 1000</a:t>
            </a:r>
          </a:p>
        </p:txBody>
      </p:sp>
    </p:spTree>
    <p:extLst>
      <p:ext uri="{BB962C8B-B14F-4D97-AF65-F5344CB8AC3E}">
        <p14:creationId xmlns:p14="http://schemas.microsoft.com/office/powerpoint/2010/main" val="257422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Density: amount of individuals of a population per habitat unit</a:t>
            </a:r>
          </a:p>
          <a:p>
            <a:pPr lvl="1"/>
            <a:r>
              <a:rPr lang="en-US" dirty="0" smtClean="0"/>
              <a:t>High density = mice</a:t>
            </a:r>
          </a:p>
          <a:p>
            <a:pPr lvl="1"/>
            <a:r>
              <a:rPr lang="en-US" dirty="0" smtClean="0"/>
              <a:t>Low density = tigers</a:t>
            </a:r>
          </a:p>
          <a:p>
            <a:r>
              <a:rPr lang="en-US" dirty="0" smtClean="0"/>
              <a:t>Density depends on</a:t>
            </a:r>
          </a:p>
          <a:p>
            <a:pPr lvl="1"/>
            <a:r>
              <a:rPr lang="en-US" dirty="0" smtClean="0"/>
              <a:t>Population structure</a:t>
            </a:r>
          </a:p>
          <a:p>
            <a:pPr lvl="1"/>
            <a:r>
              <a:rPr lang="en-US" dirty="0" smtClean="0"/>
              <a:t>Mating relationships</a:t>
            </a:r>
          </a:p>
          <a:p>
            <a:pPr lvl="1"/>
            <a:r>
              <a:rPr lang="en-US" dirty="0" smtClean="0"/>
              <a:t>Time of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7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Dispersion: how things are spaced in a habitat</a:t>
            </a:r>
          </a:p>
          <a:p>
            <a:pPr lvl="1"/>
            <a:r>
              <a:rPr lang="en-US" dirty="0" smtClean="0"/>
              <a:t>Clumped = all in small groups</a:t>
            </a:r>
          </a:p>
          <a:p>
            <a:pPr lvl="2"/>
            <a:r>
              <a:rPr lang="en-US" dirty="0" smtClean="0"/>
              <a:t>Elephants do this!</a:t>
            </a:r>
          </a:p>
          <a:p>
            <a:pPr lvl="1"/>
            <a:r>
              <a:rPr lang="en-US" dirty="0" smtClean="0"/>
              <a:t>Uniform = evenly spaced throughout</a:t>
            </a:r>
          </a:p>
          <a:p>
            <a:pPr lvl="2"/>
            <a:r>
              <a:rPr lang="en-US" dirty="0" smtClean="0"/>
              <a:t>Some bushes</a:t>
            </a:r>
          </a:p>
          <a:p>
            <a:pPr lvl="2"/>
            <a:r>
              <a:rPr lang="en-US" dirty="0" smtClean="0"/>
              <a:t>Rare as even resource distribution is uncommon</a:t>
            </a:r>
          </a:p>
          <a:p>
            <a:pPr lvl="1"/>
            <a:r>
              <a:rPr lang="en-US" dirty="0" smtClean="0"/>
              <a:t>Random = no order to placement</a:t>
            </a:r>
          </a:p>
          <a:p>
            <a:pPr lvl="2"/>
            <a:r>
              <a:rPr lang="en-US" dirty="0" smtClean="0"/>
              <a:t>Dandelions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35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 is usually divided into pre-reproductive, reproductive, and post-reproductive</a:t>
            </a:r>
          </a:p>
          <a:p>
            <a:endParaRPr lang="en-US" dirty="0"/>
          </a:p>
          <a:p>
            <a:r>
              <a:rPr lang="en-US" dirty="0" smtClean="0"/>
              <a:t>Determines if a population will grow, shrink, or stay the same size.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41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Reproductive Strategies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 vs 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76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k-Strategist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Carrying Capacity – max population size</a:t>
            </a:r>
          </a:p>
          <a:p>
            <a:r>
              <a:rPr lang="en-US" dirty="0" smtClean="0"/>
              <a:t>Represented by “k” </a:t>
            </a:r>
          </a:p>
          <a:p>
            <a:r>
              <a:rPr lang="en-US" dirty="0" smtClean="0"/>
              <a:t>Exponential growth: unlimited, rapid growth</a:t>
            </a:r>
          </a:p>
          <a:p>
            <a:pPr lvl="1"/>
            <a:r>
              <a:rPr lang="en-US" dirty="0" smtClean="0"/>
              <a:t>B &gt; </a:t>
            </a:r>
            <a:r>
              <a:rPr lang="en-US" dirty="0" smtClean="0"/>
              <a:t>D</a:t>
            </a:r>
          </a:p>
          <a:p>
            <a:r>
              <a:rPr lang="en-US" dirty="0" smtClean="0"/>
              <a:t>Examples: apes (including humans), elephants, whales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26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21987</TotalTime>
  <Words>482</Words>
  <Application>Microsoft Office PowerPoint</Application>
  <PresentationFormat>On-screen Show (4:3)</PresentationFormat>
  <Paragraphs>105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Why should the farming industry adopt sustainable agriculture practices?</vt:lpstr>
      <vt:lpstr>Population Dynamics</vt:lpstr>
      <vt:lpstr>What is it?</vt:lpstr>
      <vt:lpstr>Population Size</vt:lpstr>
      <vt:lpstr>Population Density</vt:lpstr>
      <vt:lpstr>Dispersion</vt:lpstr>
      <vt:lpstr>Age Structure</vt:lpstr>
      <vt:lpstr>Reproductive Strategies</vt:lpstr>
      <vt:lpstr>k-Strategist</vt:lpstr>
      <vt:lpstr>k-Strategist</vt:lpstr>
      <vt:lpstr>r-Strategist</vt:lpstr>
      <vt:lpstr>r-Strategist</vt:lpstr>
      <vt:lpstr>r-strategist vs k-strategist</vt:lpstr>
      <vt:lpstr>Limiting factors</vt:lpstr>
      <vt:lpstr>Density-Dependent Factors</vt:lpstr>
      <vt:lpstr>Density-Independent Factors</vt:lpstr>
      <vt:lpstr>Assignment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human activity would be most destructive to the biodiversity of the biosphere?</dc:title>
  <dc:creator>McCawley, Jaclyn</dc:creator>
  <cp:lastModifiedBy>Jaclyn McCawley</cp:lastModifiedBy>
  <cp:revision>18</cp:revision>
  <cp:lastPrinted>2018-04-18T13:41:29Z</cp:lastPrinted>
  <dcterms:created xsi:type="dcterms:W3CDTF">2014-05-05T13:10:11Z</dcterms:created>
  <dcterms:modified xsi:type="dcterms:W3CDTF">2018-04-26T15:00:17Z</dcterms:modified>
</cp:coreProperties>
</file>