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69" r:id="rId18"/>
    <p:sldId id="279" r:id="rId19"/>
    <p:sldId id="271" r:id="rId20"/>
    <p:sldId id="280" r:id="rId21"/>
    <p:sldId id="268" r:id="rId22"/>
    <p:sldId id="27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1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0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3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6E5D-49DF-44F3-9D31-EE4993A9383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7F04-F52C-425E-BFAC-CB5A0AAD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WMsUQGL7j5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W19qa-AK8D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101-videos/hurricanes-1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news/katrina-mississippi-destruction-v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PJJM_hCFj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seattletimes.com/reports/sea-change/2013/sep/11/pacific-ocean-perilous-turn-overvie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of Air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form tornadoes, hurricanes, tropical storms, etc.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00" y="2667000"/>
            <a:ext cx="516705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2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Symbols</a:t>
            </a:r>
          </a:p>
        </p:txBody>
      </p:sp>
      <p:pic>
        <p:nvPicPr>
          <p:cNvPr id="2050" name="Picture 2" descr="http://teach.fcps.net/immex/preview/Weather_Station/images/lib_weather_station_model_clip_image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248400" cy="46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and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Rising Pressure = good weather</a:t>
            </a:r>
          </a:p>
          <a:p>
            <a:pPr lvl="1"/>
            <a:r>
              <a:rPr lang="en-US" dirty="0"/>
              <a:t>Hard for clouds to form with air sinking</a:t>
            </a:r>
          </a:p>
          <a:p>
            <a:r>
              <a:rPr lang="en-US" dirty="0"/>
              <a:t>Falling pressure = imminent storm</a:t>
            </a:r>
          </a:p>
          <a:p>
            <a:pPr lvl="1"/>
            <a:r>
              <a:rPr lang="en-US" dirty="0"/>
              <a:t>Warm air is rising, and starting to spin!</a:t>
            </a:r>
          </a:p>
        </p:txBody>
      </p:sp>
    </p:spTree>
    <p:extLst>
      <p:ext uri="{BB962C8B-B14F-4D97-AF65-F5344CB8AC3E}">
        <p14:creationId xmlns:p14="http://schemas.microsoft.com/office/powerpoint/2010/main" val="353940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Violent, whirling column of air in contact with ground.</a:t>
            </a:r>
          </a:p>
          <a:p>
            <a:r>
              <a:rPr lang="en-US" dirty="0"/>
              <a:t>Classified according to Fujita scale</a:t>
            </a:r>
          </a:p>
          <a:p>
            <a:pPr lvl="1"/>
            <a:r>
              <a:rPr lang="en-US" dirty="0"/>
              <a:t>Developed by Japanese tornado researcher Dr. Theodore Fujita.</a:t>
            </a:r>
          </a:p>
          <a:p>
            <a:pPr lvl="1"/>
            <a:r>
              <a:rPr lang="en-US" dirty="0"/>
              <a:t>Classified according to path of destruction, wind speed, and duration.</a:t>
            </a:r>
          </a:p>
        </p:txBody>
      </p:sp>
    </p:spTree>
    <p:extLst>
      <p:ext uri="{BB962C8B-B14F-4D97-AF65-F5344CB8AC3E}">
        <p14:creationId xmlns:p14="http://schemas.microsoft.com/office/powerpoint/2010/main" val="274456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Tornadoes</a:t>
            </a:r>
            <a:br>
              <a:rPr lang="en-US" dirty="0"/>
            </a:br>
            <a:r>
              <a:rPr lang="en-US" dirty="0"/>
              <a:t>F0 and F1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80% of all tornadoes</a:t>
            </a:r>
          </a:p>
          <a:p>
            <a:r>
              <a:rPr lang="en-US" dirty="0"/>
              <a:t>Path up to 3 miles</a:t>
            </a:r>
          </a:p>
          <a:p>
            <a:r>
              <a:rPr lang="en-US" dirty="0"/>
              <a:t>60-115 mph</a:t>
            </a:r>
          </a:p>
          <a:p>
            <a:r>
              <a:rPr lang="en-US" dirty="0"/>
              <a:t>1-10 minutes</a:t>
            </a:r>
          </a:p>
        </p:txBody>
      </p:sp>
      <p:pic>
        <p:nvPicPr>
          <p:cNvPr id="3074" name="Picture 2" descr="http://www.windows2universe.org/earth/Atmosphere/images/Tornado15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38550" cy="45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6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Tornadoes</a:t>
            </a:r>
            <a:br>
              <a:rPr lang="en-US" dirty="0"/>
            </a:br>
            <a:r>
              <a:rPr lang="en-US" dirty="0"/>
              <a:t>F2 and F3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19% of all tornadoes</a:t>
            </a:r>
          </a:p>
          <a:p>
            <a:r>
              <a:rPr lang="en-US" dirty="0"/>
              <a:t>Path 15+ miles</a:t>
            </a:r>
          </a:p>
          <a:p>
            <a:r>
              <a:rPr lang="en-US" dirty="0"/>
              <a:t>110-205mph</a:t>
            </a:r>
          </a:p>
          <a:p>
            <a:r>
              <a:rPr lang="en-US" dirty="0"/>
              <a:t>20+ minutes</a:t>
            </a:r>
          </a:p>
          <a:p>
            <a:endParaRPr lang="en-US" dirty="0"/>
          </a:p>
          <a:p>
            <a:r>
              <a:rPr lang="en-US" sz="1100" dirty="0">
                <a:hlinkClick r:id="rId2"/>
              </a:rPr>
              <a:t>https://www.youtube.com/watch?v=WMsUQGL7j5Q</a:t>
            </a:r>
            <a:r>
              <a:rPr lang="en-US" sz="1100" dirty="0"/>
              <a:t> </a:t>
            </a:r>
          </a:p>
        </p:txBody>
      </p:sp>
      <p:pic>
        <p:nvPicPr>
          <p:cNvPr id="5122" name="Picture 2" descr="http://dannyfrank.net/images/5221411449_30e391a4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905000"/>
            <a:ext cx="44767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Violent Tornadoes</a:t>
            </a:r>
            <a:br>
              <a:rPr lang="en-US" dirty="0"/>
            </a:br>
            <a:r>
              <a:rPr lang="en-US" dirty="0"/>
              <a:t>F4 and F5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/>
              <a:t>1% of all tornadoes</a:t>
            </a:r>
          </a:p>
          <a:p>
            <a:r>
              <a:rPr lang="en-US" dirty="0"/>
              <a:t>Path 50+ miles</a:t>
            </a:r>
          </a:p>
          <a:p>
            <a:r>
              <a:rPr lang="en-US" dirty="0"/>
              <a:t>200+ mph </a:t>
            </a:r>
          </a:p>
          <a:p>
            <a:pPr lvl="1"/>
            <a:r>
              <a:rPr lang="en-US" dirty="0"/>
              <a:t>(even up to 500mph)</a:t>
            </a:r>
          </a:p>
          <a:p>
            <a:r>
              <a:rPr lang="en-US" dirty="0"/>
              <a:t>1+ hour</a:t>
            </a:r>
          </a:p>
          <a:p>
            <a:endParaRPr lang="en-US" dirty="0"/>
          </a:p>
          <a:p>
            <a:r>
              <a:rPr lang="en-US" sz="1200" dirty="0">
                <a:hlinkClick r:id="rId2"/>
              </a:rPr>
              <a:t>https://www.youtube.com/watch?v=W19qa-AK8Dk</a:t>
            </a:r>
            <a:r>
              <a:rPr lang="en-US" sz="1200" dirty="0"/>
              <a:t> </a:t>
            </a:r>
          </a:p>
        </p:txBody>
      </p:sp>
      <p:pic>
        <p:nvPicPr>
          <p:cNvPr id="6146" name="Picture 2" descr="http://behindthebooze.files.wordpress.com/2013/05/tornado.jpg?w=605&amp;h=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5434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0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to underground shelter.</a:t>
            </a:r>
          </a:p>
          <a:p>
            <a:r>
              <a:rPr lang="en-US" dirty="0"/>
              <a:t>Stay away from windows.</a:t>
            </a:r>
          </a:p>
          <a:p>
            <a:r>
              <a:rPr lang="en-US" dirty="0"/>
              <a:t>Get out of cars.</a:t>
            </a:r>
          </a:p>
          <a:p>
            <a:r>
              <a:rPr lang="en-US" dirty="0"/>
              <a:t>If caught outside, lie flat in ditch/depression.</a:t>
            </a:r>
          </a:p>
        </p:txBody>
      </p:sp>
    </p:spTree>
    <p:extLst>
      <p:ext uri="{BB962C8B-B14F-4D97-AF65-F5344CB8AC3E}">
        <p14:creationId xmlns:p14="http://schemas.microsoft.com/office/powerpoint/2010/main" val="17259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Also called Tropical Cyclones/Cyclone/Typhoon</a:t>
            </a:r>
          </a:p>
          <a:p>
            <a:r>
              <a:rPr lang="en-US" dirty="0"/>
              <a:t>Need two conditions:</a:t>
            </a:r>
          </a:p>
          <a:p>
            <a:pPr lvl="1"/>
            <a:r>
              <a:rPr lang="en-US" dirty="0"/>
              <a:t>Lots of warm ocean water</a:t>
            </a:r>
          </a:p>
          <a:p>
            <a:pPr lvl="1"/>
            <a:r>
              <a:rPr lang="en-US" dirty="0"/>
              <a:t>A disturbance to lift warm air and keep it rising</a:t>
            </a:r>
          </a:p>
          <a:p>
            <a:r>
              <a:rPr lang="en-US" dirty="0"/>
              <a:t>The Coriolis effect causes moving air to turn, increasing in speed as energy is released through condensation.</a:t>
            </a:r>
          </a:p>
          <a:p>
            <a:endParaRPr lang="en-US" dirty="0"/>
          </a:p>
          <a:p>
            <a:r>
              <a:rPr lang="en-US" sz="1600" dirty="0">
                <a:hlinkClick r:id="rId2"/>
              </a:rPr>
              <a:t>http://video.nationalgeographic.com/video/101-videos/hurricanes-101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87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eology.com/hurricanes/named-hurricane-fr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= weather over a long time, months and years!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Köeppen</a:t>
            </a:r>
            <a:r>
              <a:rPr lang="en-US" sz="3200" dirty="0"/>
              <a:t> Climate Classification</a:t>
            </a:r>
          </a:p>
          <a:p>
            <a:pPr lvl="1"/>
            <a:r>
              <a:rPr lang="en-US" dirty="0"/>
              <a:t>Classifies according to temperature, precipitation, and vegetation.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Saffir</a:t>
            </a:r>
            <a:r>
              <a:rPr lang="en-US" dirty="0"/>
              <a:t>-Simpson Hurricane Scale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07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Wind</a:t>
                      </a:r>
                      <a:r>
                        <a:rPr lang="en-US" baseline="0" dirty="0"/>
                        <a:t> Speed (mph)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96-110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111-130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131-155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Catastrophic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54864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http://video.nationalgeographic.com/video/news/katrina-mississippi-destruction-vin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22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Cyclone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Unplug appliances.</a:t>
            </a:r>
          </a:p>
          <a:p>
            <a:r>
              <a:rPr lang="en-US" dirty="0"/>
              <a:t>Turn off propane tanks.</a:t>
            </a:r>
          </a:p>
          <a:p>
            <a:r>
              <a:rPr lang="en-US" dirty="0"/>
              <a:t>Prepare water supplies.</a:t>
            </a:r>
          </a:p>
          <a:p>
            <a:endParaRPr lang="en-US" dirty="0"/>
          </a:p>
          <a:p>
            <a:r>
              <a:rPr lang="en-US" dirty="0"/>
              <a:t>Stay away from doors/windows.</a:t>
            </a:r>
          </a:p>
          <a:p>
            <a:r>
              <a:rPr lang="en-US" dirty="0"/>
              <a:t>Close all interior doors and brace external ones.</a:t>
            </a:r>
          </a:p>
          <a:p>
            <a:r>
              <a:rPr lang="en-US" dirty="0"/>
              <a:t>Go to interior first-floor room (bathroom/closet).</a:t>
            </a:r>
          </a:p>
          <a:p>
            <a:r>
              <a:rPr lang="en-US" dirty="0"/>
              <a:t>Lie under table/study object.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Get into small groups (max of 3) </a:t>
            </a:r>
          </a:p>
          <a:p>
            <a:r>
              <a:rPr lang="en-US" dirty="0"/>
              <a:t>Each group will be given an article of a historical tornado or hurricane.</a:t>
            </a:r>
          </a:p>
          <a:p>
            <a:r>
              <a:rPr lang="en-US" dirty="0"/>
              <a:t>Create a short presentation (words and poster) to show your storm’s:</a:t>
            </a:r>
          </a:p>
          <a:p>
            <a:pPr lvl="1"/>
            <a:r>
              <a:rPr lang="en-US" dirty="0"/>
              <a:t>Location		</a:t>
            </a:r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Level on Scale</a:t>
            </a:r>
          </a:p>
          <a:p>
            <a:pPr lvl="1"/>
            <a:r>
              <a:rPr lang="en-US" dirty="0"/>
              <a:t>Costliness </a:t>
            </a:r>
          </a:p>
          <a:p>
            <a:pPr lvl="1"/>
            <a:r>
              <a:rPr lang="en-US" dirty="0"/>
              <a:t>Description of storm and its damage.</a:t>
            </a:r>
          </a:p>
          <a:p>
            <a:pPr lvl="1"/>
            <a:r>
              <a:rPr lang="en-US" dirty="0"/>
              <a:t>Storm’s Impact: technology, political, forecasting, etc.</a:t>
            </a:r>
          </a:p>
        </p:txBody>
      </p:sp>
    </p:spTree>
    <p:extLst>
      <p:ext uri="{BB962C8B-B14F-4D97-AF65-F5344CB8AC3E}">
        <p14:creationId xmlns:p14="http://schemas.microsoft.com/office/powerpoint/2010/main" val="319582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Tropical – high temp and </a:t>
            </a:r>
            <a:r>
              <a:rPr lang="en-US" dirty="0" err="1"/>
              <a:t>precip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Normally by equator</a:t>
            </a:r>
          </a:p>
          <a:p>
            <a:r>
              <a:rPr lang="en-US" dirty="0"/>
              <a:t>Dry - ~30% of Earth’s landmass, largest climate zone</a:t>
            </a:r>
          </a:p>
          <a:p>
            <a:r>
              <a:rPr lang="en-US" dirty="0"/>
              <a:t>Mild/Temperate – warm/wet summer, cold/dry winter</a:t>
            </a:r>
          </a:p>
          <a:p>
            <a:r>
              <a:rPr lang="en-US" dirty="0"/>
              <a:t>Continental – rapid and violent weather changes</a:t>
            </a:r>
          </a:p>
          <a:p>
            <a:r>
              <a:rPr lang="en-US" dirty="0"/>
              <a:t>Polar – Coldest, average temp. &lt;10</a:t>
            </a:r>
            <a:r>
              <a:rPr lang="en-US" baseline="30000" dirty="0"/>
              <a:t>o</a:t>
            </a:r>
            <a:r>
              <a:rPr lang="en-US" dirty="0"/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62587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affect climate?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r>
              <a:rPr lang="en-US" dirty="0"/>
              <a:t>El Niño</a:t>
            </a:r>
          </a:p>
          <a:p>
            <a:r>
              <a:rPr lang="en-US" dirty="0"/>
              <a:t>Volcanoes</a:t>
            </a:r>
          </a:p>
          <a:p>
            <a:r>
              <a:rPr lang="en-US" dirty="0"/>
              <a:t>CO2</a:t>
            </a:r>
          </a:p>
          <a:p>
            <a:r>
              <a:rPr lang="en-US" dirty="0"/>
              <a:t>Orbital shift</a:t>
            </a:r>
          </a:p>
          <a:p>
            <a:r>
              <a:rPr lang="en-US" dirty="0"/>
              <a:t>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5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Nino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Associated with a band of warm ocean water in the usually-cold Pacific.</a:t>
            </a:r>
          </a:p>
          <a:p>
            <a:r>
              <a:rPr lang="en-US" dirty="0"/>
              <a:t>Causes pressure changes across those areas bordering the Pacific ocean (a lot of places!)</a:t>
            </a:r>
          </a:p>
          <a:p>
            <a:r>
              <a:rPr lang="en-US" dirty="0"/>
              <a:t>Leads to warmer air and weaker trade winds</a:t>
            </a:r>
          </a:p>
          <a:p>
            <a:r>
              <a:rPr lang="en-US" dirty="0"/>
              <a:t>Water is nutrient-poor, and many animals die</a:t>
            </a:r>
          </a:p>
          <a:p>
            <a:endParaRPr lang="en-US" dirty="0"/>
          </a:p>
          <a:p>
            <a:r>
              <a:rPr lang="en-US" dirty="0"/>
              <a:t>Reverses the usual climate of an affected area.</a:t>
            </a:r>
          </a:p>
        </p:txBody>
      </p:sp>
    </p:spTree>
    <p:extLst>
      <p:ext uri="{BB962C8B-B14F-4D97-AF65-F5344CB8AC3E}">
        <p14:creationId xmlns:p14="http://schemas.microsoft.com/office/powerpoint/2010/main" val="364665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heating of Earth’s surface caused by certain gases in atmos.</a:t>
            </a:r>
          </a:p>
          <a:p>
            <a:pPr lvl="1"/>
            <a:r>
              <a:rPr lang="en-US" sz="3200" dirty="0"/>
              <a:t>Water vapor, methane, CO</a:t>
            </a:r>
            <a:r>
              <a:rPr lang="en-US" sz="3200" baseline="-25000" dirty="0"/>
              <a:t>2</a:t>
            </a:r>
          </a:p>
          <a:p>
            <a:pPr lvl="2"/>
            <a:r>
              <a:rPr lang="en-US" sz="2800" dirty="0"/>
              <a:t>CO2 accounts for 82%.</a:t>
            </a:r>
          </a:p>
          <a:p>
            <a:pPr lvl="2"/>
            <a:r>
              <a:rPr lang="en-US" sz="2800" dirty="0"/>
              <a:t>As a result it is the main focus of public discussion</a:t>
            </a:r>
          </a:p>
          <a:p>
            <a:pPr lvl="1"/>
            <a:r>
              <a:rPr lang="en-US" sz="3200" dirty="0"/>
              <a:t>Increase in CO</a:t>
            </a:r>
            <a:r>
              <a:rPr lang="en-US" sz="3200" baseline="-25000" dirty="0"/>
              <a:t>2 </a:t>
            </a:r>
            <a:r>
              <a:rPr lang="en-US" sz="3200" dirty="0"/>
              <a:t>from cars, people, deforestation.</a:t>
            </a:r>
          </a:p>
          <a:p>
            <a:r>
              <a:rPr lang="en-US" sz="1800" dirty="0">
                <a:hlinkClick r:id="rId2"/>
              </a:rPr>
              <a:t>https://www.youtube.com/watch?v=BPJJM_hCFj0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17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 microclimate usually found in areas of large-scale urbanization</a:t>
            </a:r>
          </a:p>
          <a:p>
            <a:pPr marL="742950" lvl="2" indent="-342900"/>
            <a:r>
              <a:rPr lang="en-US" sz="2800" dirty="0"/>
              <a:t>Microclimate = a small, isolated climate inside another, larger climate</a:t>
            </a:r>
          </a:p>
          <a:p>
            <a:pPr marL="0" indent="-4000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Acidification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CO2 levels increase, the pH of the oceans are decreasing.</a:t>
            </a:r>
          </a:p>
          <a:p>
            <a:r>
              <a:rPr lang="en-US" dirty="0"/>
              <a:t>Causes major damage to wildlife</a:t>
            </a:r>
          </a:p>
          <a:p>
            <a:pPr lvl="1"/>
            <a:r>
              <a:rPr lang="en-US" dirty="0"/>
              <a:t>Massive algae blooms in salt water</a:t>
            </a:r>
          </a:p>
          <a:p>
            <a:pPr lvl="1"/>
            <a:r>
              <a:rPr lang="en-US" dirty="0"/>
              <a:t>Damages fish brains and causes erratic behavior</a:t>
            </a:r>
          </a:p>
          <a:p>
            <a:pPr lvl="1"/>
            <a:r>
              <a:rPr lang="en-US" dirty="0"/>
              <a:t>Massive damage to coral reefs</a:t>
            </a:r>
          </a:p>
          <a:p>
            <a:pPr lvl="1"/>
            <a:endParaRPr lang="en-US" dirty="0"/>
          </a:p>
          <a:p>
            <a:r>
              <a:rPr lang="en-US" sz="1400" dirty="0">
                <a:hlinkClick r:id="rId2"/>
              </a:rPr>
              <a:t>http://apps.seattletimes.com/reports/sea-change/2013/sep/11/pacific-ocean-perilous-turn-overview/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17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.ngm.com/2012/09/extreme-weather/img/montana-thunderstorm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Extreme Weather</a:t>
            </a:r>
          </a:p>
        </p:txBody>
      </p:sp>
    </p:spTree>
    <p:extLst>
      <p:ext uri="{BB962C8B-B14F-4D97-AF65-F5344CB8AC3E}">
        <p14:creationId xmlns:p14="http://schemas.microsoft.com/office/powerpoint/2010/main" val="347816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Climate</vt:lpstr>
      <vt:lpstr>What is it?</vt:lpstr>
      <vt:lpstr>5 Types</vt:lpstr>
      <vt:lpstr>What can affect climate?</vt:lpstr>
      <vt:lpstr>El Nino</vt:lpstr>
      <vt:lpstr>Greenhouse Effect</vt:lpstr>
      <vt:lpstr>Heat Islands</vt:lpstr>
      <vt:lpstr>Ocean Acidification</vt:lpstr>
      <vt:lpstr>Extreme Weather</vt:lpstr>
      <vt:lpstr>Mixing of Air Masses</vt:lpstr>
      <vt:lpstr>Weather Symbols</vt:lpstr>
      <vt:lpstr>Pressure and Weather</vt:lpstr>
      <vt:lpstr>Tornadoes</vt:lpstr>
      <vt:lpstr>Weak Tornadoes F0 and F1</vt:lpstr>
      <vt:lpstr>Strong Tornadoes F2 and F3</vt:lpstr>
      <vt:lpstr>Violent Tornadoes F4 and F5</vt:lpstr>
      <vt:lpstr>Tornado Safety</vt:lpstr>
      <vt:lpstr>Hurricanes</vt:lpstr>
      <vt:lpstr>PowerPoint Presentation</vt:lpstr>
      <vt:lpstr>Saffir-Simpson Hurricane Scale</vt:lpstr>
      <vt:lpstr>Cyclone Safety</vt:lpstr>
      <vt:lpstr>Activity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McCawley, Jaclyn</dc:creator>
  <cp:lastModifiedBy>Jaclyn McCawley</cp:lastModifiedBy>
  <cp:revision>20</cp:revision>
  <cp:lastPrinted>2019-03-06T14:55:40Z</cp:lastPrinted>
  <dcterms:created xsi:type="dcterms:W3CDTF">2014-03-24T15:41:28Z</dcterms:created>
  <dcterms:modified xsi:type="dcterms:W3CDTF">2019-03-06T20:06:11Z</dcterms:modified>
</cp:coreProperties>
</file>