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2" r:id="rId2"/>
    <p:sldId id="257" r:id="rId3"/>
    <p:sldId id="258" r:id="rId4"/>
    <p:sldId id="259" r:id="rId5"/>
    <p:sldId id="260" r:id="rId6"/>
    <p:sldId id="261" r:id="rId7"/>
    <p:sldId id="262" r:id="rId8"/>
    <p:sldId id="263" r:id="rId9"/>
    <p:sldId id="289" r:id="rId10"/>
    <p:sldId id="264" r:id="rId11"/>
    <p:sldId id="265" r:id="rId12"/>
    <p:sldId id="267" r:id="rId13"/>
    <p:sldId id="270" r:id="rId14"/>
    <p:sldId id="271" r:id="rId15"/>
    <p:sldId id="283" r:id="rId16"/>
    <p:sldId id="284" r:id="rId17"/>
    <p:sldId id="285" r:id="rId18"/>
    <p:sldId id="294" r:id="rId19"/>
    <p:sldId id="286" r:id="rId20"/>
    <p:sldId id="272" r:id="rId21"/>
    <p:sldId id="274" r:id="rId22"/>
    <p:sldId id="287" r:id="rId23"/>
    <p:sldId id="273" r:id="rId24"/>
    <p:sldId id="288" r:id="rId25"/>
    <p:sldId id="276" r:id="rId26"/>
    <p:sldId id="275" r:id="rId27"/>
    <p:sldId id="277" r:id="rId28"/>
    <p:sldId id="278" r:id="rId29"/>
    <p:sldId id="279" r:id="rId30"/>
    <p:sldId id="280" r:id="rId31"/>
    <p:sldId id="28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71" autoAdjust="0"/>
  </p:normalViewPr>
  <p:slideViewPr>
    <p:cSldViewPr>
      <p:cViewPr varScale="1">
        <p:scale>
          <a:sx n="68" d="100"/>
          <a:sy n="68" d="100"/>
        </p:scale>
        <p:origin x="756" y="72"/>
      </p:cViewPr>
      <p:guideLst>
        <p:guide orient="horz" pos="2160"/>
        <p:guide pos="2880"/>
      </p:guideLst>
    </p:cSldViewPr>
  </p:slideViewPr>
  <p:outlineViewPr>
    <p:cViewPr>
      <p:scale>
        <a:sx n="33" d="100"/>
        <a:sy n="33" d="100"/>
      </p:scale>
      <p:origin x="0" y="191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15CDF8-3AEC-41CA-A2E0-F38FDEE57F65}" type="datetimeFigureOut">
              <a:rPr lang="en-US" smtClean="0"/>
              <a:t>8/29/2018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955D41-5347-4655-8637-CFA64C3C5475}" type="slidenum">
              <a:rPr lang="en-US" smtClean="0"/>
              <a:t>‹#›</a:t>
            </a:fld>
            <a:endParaRPr lang="en-US"/>
          </a:p>
        </p:txBody>
      </p:sp>
    </p:spTree>
    <p:extLst>
      <p:ext uri="{BB962C8B-B14F-4D97-AF65-F5344CB8AC3E}">
        <p14:creationId xmlns:p14="http://schemas.microsoft.com/office/powerpoint/2010/main" val="1482492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E5C7AF-CB04-4BB0-A49C-DF259A75C045}" type="slidenum">
              <a:rPr lang="en-US"/>
              <a:pPr/>
              <a:t>12</a:t>
            </a:fld>
            <a:endParaRPr lang="en-US"/>
          </a:p>
        </p:txBody>
      </p:sp>
      <p:sp>
        <p:nvSpPr>
          <p:cNvPr id="15362" name="Rectangle 2"/>
          <p:cNvSpPr>
            <a:spLocks noGrp="1" noRot="1" noChangeAspect="1" noChangeArrowheads="1" noTextEdit="1"/>
          </p:cNvSpPr>
          <p:nvPr>
            <p:ph type="sldImg"/>
          </p:nvPr>
        </p:nvSpPr>
        <p:spPr>
          <a:xfrm>
            <a:off x="590550" y="0"/>
            <a:ext cx="5791200" cy="4343400"/>
          </a:xfrm>
          <a:ln/>
        </p:spPr>
      </p:sp>
      <p:sp>
        <p:nvSpPr>
          <p:cNvPr id="15363" name="Rectangle 3"/>
          <p:cNvSpPr>
            <a:spLocks noGrp="1" noChangeArrowheads="1"/>
          </p:cNvSpPr>
          <p:nvPr>
            <p:ph type="body" idx="1"/>
          </p:nvPr>
        </p:nvSpPr>
        <p:spPr>
          <a:xfrm>
            <a:off x="914400" y="4343400"/>
            <a:ext cx="5029200" cy="4114800"/>
          </a:xfrm>
        </p:spPr>
        <p:txBody>
          <a:bodyPr/>
          <a:lstStyle/>
          <a:p>
            <a:r>
              <a:rPr lang="en-US"/>
              <a:t>TEKS: Social Studies – </a:t>
            </a:r>
          </a:p>
          <a:p>
            <a:r>
              <a:rPr lang="en-US"/>
              <a:t>6.22 (A), </a:t>
            </a:r>
            <a:r>
              <a:rPr lang="en-US">
                <a:cs typeface="Times New Roman" pitchFamily="18" charset="0"/>
              </a:rPr>
              <a:t>Using social studies terminology correctly</a:t>
            </a:r>
            <a:r>
              <a:rPr lang="en-US"/>
              <a:t> </a:t>
            </a:r>
          </a:p>
          <a:p>
            <a:endParaRPr lang="en-US"/>
          </a:p>
          <a:p>
            <a:r>
              <a:rPr lang="en-US"/>
              <a:t>7.22 (A), 8.31 (A)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35BD7E-ACED-42E3-A8DF-E3F4B89C99C1}" type="slidenum">
              <a:rPr lang="en-US"/>
              <a:pPr/>
              <a:t>13</a:t>
            </a:fld>
            <a:endParaRPr lang="en-US"/>
          </a:p>
        </p:txBody>
      </p:sp>
      <p:sp>
        <p:nvSpPr>
          <p:cNvPr id="21506" name="Rectangle 2"/>
          <p:cNvSpPr>
            <a:spLocks noGrp="1" noRot="1" noChangeAspect="1" noChangeArrowheads="1" noTextEdit="1"/>
          </p:cNvSpPr>
          <p:nvPr>
            <p:ph type="sldImg"/>
          </p:nvPr>
        </p:nvSpPr>
        <p:spPr>
          <a:xfrm>
            <a:off x="395288" y="0"/>
            <a:ext cx="6096000" cy="4572000"/>
          </a:xfrm>
          <a:ln/>
        </p:spPr>
      </p:sp>
      <p:sp>
        <p:nvSpPr>
          <p:cNvPr id="21507" name="Rectangle 3"/>
          <p:cNvSpPr>
            <a:spLocks noGrp="1" noChangeArrowheads="1"/>
          </p:cNvSpPr>
          <p:nvPr>
            <p:ph type="body" idx="1"/>
          </p:nvPr>
        </p:nvSpPr>
        <p:spPr>
          <a:xfrm>
            <a:off x="914400" y="5486400"/>
            <a:ext cx="5029200" cy="2971800"/>
          </a:xfrm>
        </p:spPr>
        <p:txBody>
          <a:bodyPr/>
          <a:lstStyle/>
          <a:p>
            <a:r>
              <a:rPr lang="en-US"/>
              <a:t>TEKS: Social Studies – </a:t>
            </a:r>
          </a:p>
          <a:p>
            <a:r>
              <a:rPr lang="en-US"/>
              <a:t>6.22 (A), </a:t>
            </a:r>
            <a:r>
              <a:rPr lang="en-US">
                <a:cs typeface="Times New Roman" pitchFamily="18" charset="0"/>
              </a:rPr>
              <a:t>Using social studies terminology correctly</a:t>
            </a:r>
            <a:r>
              <a:rPr lang="en-US"/>
              <a:t> </a:t>
            </a:r>
          </a:p>
          <a:p>
            <a:endParaRPr lang="en-US"/>
          </a:p>
          <a:p>
            <a:r>
              <a:rPr lang="en-US"/>
              <a:t>7.22 (A), 8.31 (A)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2430F6-12C0-49E9-A86D-9F9AFE323E29}" type="slidenum">
              <a:rPr lang="en-US"/>
              <a:pPr/>
              <a:t>14</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pPr>
              <a:lnSpc>
                <a:spcPct val="90000"/>
              </a:lnSpc>
            </a:pPr>
            <a:r>
              <a:rPr lang="en-US" dirty="0"/>
              <a:t>If you took a cruise on a ship, circumventing, or traveling around the entire planet, you would experience firsthand a phenomena that would help you understand the importance of an international dateline. An explorer by the name of Ferdinand Magellan did just that in the year 1519. Magellan along with 241 men set out to travel around the entire Earth. These men kept very careful records as they traveled. Yet, when they returned, they found that their calendars were off by one day with the calendars of everyone in their home countries. What happened? How did these men loose an entire day? The day was not lost all at once. It was lost little by little, as the traveled around the Earth. If you stay in one place, a day lasts 24 hours. However, if you travel the opposite direction of the rotation of the Earth, your day will be slightly longer than 24 hours, because you are traveling ahead of the setting sun. If you travel with the rotation of the Earth, your day will be slightly shorter than 24 hours, because you are traveling into the sunset.</a:t>
            </a:r>
          </a:p>
          <a:p>
            <a:pPr>
              <a:lnSpc>
                <a:spcPct val="90000"/>
              </a:lnSpc>
            </a:pPr>
            <a:r>
              <a:rPr lang="en-US" dirty="0"/>
              <a:t>At any one moment there are actually two days on the Earth at the same time. A new day begins at mid-night on the International Dateline. It travels around the Earth, until 48 hours later it ends back at the International dateline. If you were to travel across the International Dateline, the date would change either forward, or backward. This line actually lies in the middle of a time zone. This means that the hour on the clock would not change, as you crossed over, just the date.</a:t>
            </a:r>
          </a:p>
          <a:p>
            <a:pPr algn="ctr">
              <a:lnSpc>
                <a:spcPct val="90000"/>
              </a:lnSpc>
            </a:pPr>
            <a:r>
              <a:rPr lang="en-US" dirty="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6AA70C0-5F4F-4B06-B461-743B83EB0231}"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342A2-3485-4626-B70D-864D66A8142E}" type="slidenum">
              <a:rPr lang="en-US" smtClean="0"/>
              <a:t>‹#›</a:t>
            </a:fld>
            <a:endParaRPr lang="en-US"/>
          </a:p>
        </p:txBody>
      </p:sp>
    </p:spTree>
    <p:extLst>
      <p:ext uri="{BB962C8B-B14F-4D97-AF65-F5344CB8AC3E}">
        <p14:creationId xmlns:p14="http://schemas.microsoft.com/office/powerpoint/2010/main" val="205140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AA70C0-5F4F-4B06-B461-743B83EB0231}"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342A2-3485-4626-B70D-864D66A8142E}" type="slidenum">
              <a:rPr lang="en-US" smtClean="0"/>
              <a:t>‹#›</a:t>
            </a:fld>
            <a:endParaRPr lang="en-US"/>
          </a:p>
        </p:txBody>
      </p:sp>
    </p:spTree>
    <p:extLst>
      <p:ext uri="{BB962C8B-B14F-4D97-AF65-F5344CB8AC3E}">
        <p14:creationId xmlns:p14="http://schemas.microsoft.com/office/powerpoint/2010/main" val="1483172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AA70C0-5F4F-4B06-B461-743B83EB0231}"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342A2-3485-4626-B70D-864D66A8142E}" type="slidenum">
              <a:rPr lang="en-US" smtClean="0"/>
              <a:t>‹#›</a:t>
            </a:fld>
            <a:endParaRPr lang="en-US"/>
          </a:p>
        </p:txBody>
      </p:sp>
    </p:spTree>
    <p:extLst>
      <p:ext uri="{BB962C8B-B14F-4D97-AF65-F5344CB8AC3E}">
        <p14:creationId xmlns:p14="http://schemas.microsoft.com/office/powerpoint/2010/main" val="482475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AA70C0-5F4F-4B06-B461-743B83EB0231}"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342A2-3485-4626-B70D-864D66A8142E}" type="slidenum">
              <a:rPr lang="en-US" smtClean="0"/>
              <a:t>‹#›</a:t>
            </a:fld>
            <a:endParaRPr lang="en-US"/>
          </a:p>
        </p:txBody>
      </p:sp>
    </p:spTree>
    <p:extLst>
      <p:ext uri="{BB962C8B-B14F-4D97-AF65-F5344CB8AC3E}">
        <p14:creationId xmlns:p14="http://schemas.microsoft.com/office/powerpoint/2010/main" val="4173623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AA70C0-5F4F-4B06-B461-743B83EB0231}"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342A2-3485-4626-B70D-864D66A8142E}" type="slidenum">
              <a:rPr lang="en-US" smtClean="0"/>
              <a:t>‹#›</a:t>
            </a:fld>
            <a:endParaRPr lang="en-US"/>
          </a:p>
        </p:txBody>
      </p:sp>
    </p:spTree>
    <p:extLst>
      <p:ext uri="{BB962C8B-B14F-4D97-AF65-F5344CB8AC3E}">
        <p14:creationId xmlns:p14="http://schemas.microsoft.com/office/powerpoint/2010/main" val="3923066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AA70C0-5F4F-4B06-B461-743B83EB0231}"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342A2-3485-4626-B70D-864D66A8142E}" type="slidenum">
              <a:rPr lang="en-US" smtClean="0"/>
              <a:t>‹#›</a:t>
            </a:fld>
            <a:endParaRPr lang="en-US"/>
          </a:p>
        </p:txBody>
      </p:sp>
    </p:spTree>
    <p:extLst>
      <p:ext uri="{BB962C8B-B14F-4D97-AF65-F5344CB8AC3E}">
        <p14:creationId xmlns:p14="http://schemas.microsoft.com/office/powerpoint/2010/main" val="4217235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AA70C0-5F4F-4B06-B461-743B83EB0231}"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2342A2-3485-4626-B70D-864D66A8142E}" type="slidenum">
              <a:rPr lang="en-US" smtClean="0"/>
              <a:t>‹#›</a:t>
            </a:fld>
            <a:endParaRPr lang="en-US"/>
          </a:p>
        </p:txBody>
      </p:sp>
    </p:spTree>
    <p:extLst>
      <p:ext uri="{BB962C8B-B14F-4D97-AF65-F5344CB8AC3E}">
        <p14:creationId xmlns:p14="http://schemas.microsoft.com/office/powerpoint/2010/main" val="3972282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AA70C0-5F4F-4B06-B461-743B83EB0231}"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2342A2-3485-4626-B70D-864D66A8142E}" type="slidenum">
              <a:rPr lang="en-US" smtClean="0"/>
              <a:t>‹#›</a:t>
            </a:fld>
            <a:endParaRPr lang="en-US"/>
          </a:p>
        </p:txBody>
      </p:sp>
    </p:spTree>
    <p:extLst>
      <p:ext uri="{BB962C8B-B14F-4D97-AF65-F5344CB8AC3E}">
        <p14:creationId xmlns:p14="http://schemas.microsoft.com/office/powerpoint/2010/main" val="3002115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A70C0-5F4F-4B06-B461-743B83EB0231}"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2342A2-3485-4626-B70D-864D66A8142E}" type="slidenum">
              <a:rPr lang="en-US" smtClean="0"/>
              <a:t>‹#›</a:t>
            </a:fld>
            <a:endParaRPr lang="en-US"/>
          </a:p>
        </p:txBody>
      </p:sp>
    </p:spTree>
    <p:extLst>
      <p:ext uri="{BB962C8B-B14F-4D97-AF65-F5344CB8AC3E}">
        <p14:creationId xmlns:p14="http://schemas.microsoft.com/office/powerpoint/2010/main" val="2101793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AA70C0-5F4F-4B06-B461-743B83EB0231}"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342A2-3485-4626-B70D-864D66A8142E}" type="slidenum">
              <a:rPr lang="en-US" smtClean="0"/>
              <a:t>‹#›</a:t>
            </a:fld>
            <a:endParaRPr lang="en-US"/>
          </a:p>
        </p:txBody>
      </p:sp>
    </p:spTree>
    <p:extLst>
      <p:ext uri="{BB962C8B-B14F-4D97-AF65-F5344CB8AC3E}">
        <p14:creationId xmlns:p14="http://schemas.microsoft.com/office/powerpoint/2010/main" val="3858763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AA70C0-5F4F-4B06-B461-743B83EB0231}"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342A2-3485-4626-B70D-864D66A8142E}" type="slidenum">
              <a:rPr lang="en-US" smtClean="0"/>
              <a:t>‹#›</a:t>
            </a:fld>
            <a:endParaRPr lang="en-US"/>
          </a:p>
        </p:txBody>
      </p:sp>
    </p:spTree>
    <p:extLst>
      <p:ext uri="{BB962C8B-B14F-4D97-AF65-F5344CB8AC3E}">
        <p14:creationId xmlns:p14="http://schemas.microsoft.com/office/powerpoint/2010/main" val="1942390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A70C0-5F4F-4B06-B461-743B83EB0231}" type="datetimeFigureOut">
              <a:rPr lang="en-US" smtClean="0"/>
              <a:t>8/29/2018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342A2-3485-4626-B70D-864D66A8142E}" type="slidenum">
              <a:rPr lang="en-US" smtClean="0"/>
              <a:t>‹#›</a:t>
            </a:fld>
            <a:endParaRPr lang="en-US"/>
          </a:p>
        </p:txBody>
      </p:sp>
    </p:spTree>
    <p:extLst>
      <p:ext uri="{BB962C8B-B14F-4D97-AF65-F5344CB8AC3E}">
        <p14:creationId xmlns:p14="http://schemas.microsoft.com/office/powerpoint/2010/main" val="2285377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youtube.com/watch?v=lir0k8xY0DQ"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en.wikipedia.org/wiki/Earth"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8000" dirty="0"/>
              <a:t>Earth </a:t>
            </a:r>
            <a:br>
              <a:rPr lang="en-US" sz="8000" dirty="0"/>
            </a:br>
            <a:r>
              <a:rPr lang="en-US" sz="8000" dirty="0"/>
              <a:t>and </a:t>
            </a:r>
            <a:br>
              <a:rPr lang="en-US" sz="8000" dirty="0"/>
            </a:br>
            <a:r>
              <a:rPr lang="en-US" sz="8000" dirty="0"/>
              <a:t>the Universe</a:t>
            </a:r>
          </a:p>
        </p:txBody>
      </p:sp>
    </p:spTree>
    <p:extLst>
      <p:ext uri="{BB962C8B-B14F-4D97-AF65-F5344CB8AC3E}">
        <p14:creationId xmlns:p14="http://schemas.microsoft.com/office/powerpoint/2010/main" val="1554941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2316162"/>
          </a:xfrm>
        </p:spPr>
        <p:txBody>
          <a:bodyPr/>
          <a:lstStyle/>
          <a:p>
            <a:r>
              <a:rPr lang="en-US" dirty="0"/>
              <a:t>Latitude and Longitude</a:t>
            </a:r>
          </a:p>
        </p:txBody>
      </p:sp>
      <p:pic>
        <p:nvPicPr>
          <p:cNvPr id="6" name="Picture 4" descr="grid"/>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895600" y="1981200"/>
            <a:ext cx="3409950" cy="3829050"/>
          </a:xfrm>
          <a:prstGeom prst="rect">
            <a:avLst/>
          </a:prstGeom>
          <a:gradFill rotWithShape="1">
            <a:gsLst>
              <a:gs pos="0">
                <a:srgbClr val="9BDEFF">
                  <a:alpha val="21001"/>
                </a:srgbClr>
              </a:gs>
              <a:gs pos="100000">
                <a:schemeClr val="accent2">
                  <a:alpha val="53999"/>
                </a:schemeClr>
              </a:gs>
            </a:gsLst>
            <a:lin ang="5400000" scaled="1"/>
          </a:gra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92568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Latitude</a:t>
            </a:r>
          </a:p>
        </p:txBody>
      </p:sp>
      <p:sp>
        <p:nvSpPr>
          <p:cNvPr id="3" name="Content Placeholder 2"/>
          <p:cNvSpPr>
            <a:spLocks noGrp="1"/>
          </p:cNvSpPr>
          <p:nvPr>
            <p:ph idx="1"/>
          </p:nvPr>
        </p:nvSpPr>
        <p:spPr/>
        <p:txBody>
          <a:bodyPr/>
          <a:lstStyle/>
          <a:p>
            <a:r>
              <a:rPr lang="en-US" dirty="0"/>
              <a:t>Latitude lines run east/west but they measure </a:t>
            </a:r>
            <a:r>
              <a:rPr lang="en-US" dirty="0">
                <a:solidFill>
                  <a:srgbClr val="FF0000"/>
                </a:solidFill>
              </a:rPr>
              <a:t>north or south of the equator (0</a:t>
            </a:r>
            <a:r>
              <a:rPr lang="en-US" dirty="0">
                <a:solidFill>
                  <a:srgbClr val="FF0000"/>
                </a:solidFill>
                <a:cs typeface="Arial" charset="0"/>
              </a:rPr>
              <a:t>°) </a:t>
            </a:r>
            <a:r>
              <a:rPr lang="en-US" dirty="0">
                <a:cs typeface="Times New Roman" pitchFamily="18" charset="0"/>
              </a:rPr>
              <a:t>splitting the earth into the Northern Hemisphere and Southern Hemisphere.</a:t>
            </a:r>
            <a:r>
              <a:rPr lang="en-US" sz="2800" dirty="0">
                <a:cs typeface="Times New Roman" pitchFamily="18" charset="0"/>
              </a:rPr>
              <a:t>  </a:t>
            </a:r>
            <a:br>
              <a:rPr lang="en-US" sz="2800" dirty="0"/>
            </a:br>
            <a:endParaRPr lang="en-US" dirty="0"/>
          </a:p>
        </p:txBody>
      </p:sp>
    </p:spTree>
    <p:extLst>
      <p:ext uri="{BB962C8B-B14F-4D97-AF65-F5344CB8AC3E}">
        <p14:creationId xmlns:p14="http://schemas.microsoft.com/office/powerpoint/2010/main" val="1751324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35000" y="0"/>
            <a:ext cx="7772400" cy="6184900"/>
          </a:xfrm>
        </p:spPr>
        <p:txBody>
          <a:bodyPr>
            <a:spAutoFit/>
          </a:bodyPr>
          <a:lstStyle/>
          <a:p>
            <a:r>
              <a:rPr lang="en-US"/>
              <a:t>Latitude </a:t>
            </a:r>
            <a:br>
              <a:rPr lang="en-US"/>
            </a:br>
            <a:br>
              <a:rPr lang="en-US"/>
            </a:br>
            <a:r>
              <a:rPr lang="en-US" sz="2400" b="1"/>
              <a:t>North Pole</a:t>
            </a:r>
            <a:br>
              <a:rPr lang="en-US" sz="2400" b="1"/>
            </a:br>
            <a:br>
              <a:rPr lang="en-US" sz="2400" b="1"/>
            </a:br>
            <a:br>
              <a:rPr lang="en-US" sz="2400" b="1"/>
            </a:br>
            <a:br>
              <a:rPr lang="en-US" sz="2400" b="1"/>
            </a:br>
            <a:br>
              <a:rPr lang="en-US" sz="2400" b="1"/>
            </a:br>
            <a:br>
              <a:rPr lang="en-US" sz="2400" b="1"/>
            </a:br>
            <a:br>
              <a:rPr lang="en-US" sz="2400" b="1"/>
            </a:br>
            <a:br>
              <a:rPr lang="en-US" sz="800" b="1"/>
            </a:br>
            <a:br>
              <a:rPr lang="en-US" sz="800" b="1"/>
            </a:br>
            <a:br>
              <a:rPr lang="en-US" sz="800" b="1"/>
            </a:br>
            <a:br>
              <a:rPr lang="en-US" sz="800" b="1"/>
            </a:br>
            <a:br>
              <a:rPr lang="en-US" sz="800" b="1"/>
            </a:br>
            <a:br>
              <a:rPr lang="en-US" sz="800" b="1"/>
            </a:br>
            <a:br>
              <a:rPr lang="en-US" sz="800" b="1"/>
            </a:br>
            <a:br>
              <a:rPr lang="en-US" sz="800" b="1"/>
            </a:br>
            <a:br>
              <a:rPr lang="en-US" sz="800" b="1"/>
            </a:br>
            <a:br>
              <a:rPr lang="en-US" sz="800" b="1"/>
            </a:br>
            <a:br>
              <a:rPr lang="en-US" sz="800" b="1"/>
            </a:br>
            <a:br>
              <a:rPr lang="en-US" sz="800" b="1"/>
            </a:br>
            <a:br>
              <a:rPr lang="en-US" sz="2400" b="1"/>
            </a:br>
            <a:r>
              <a:rPr lang="en-US" sz="2400" b="1"/>
              <a:t> South Pole</a:t>
            </a:r>
          </a:p>
        </p:txBody>
      </p:sp>
      <p:sp>
        <p:nvSpPr>
          <p:cNvPr id="14339" name="Rectangle 3"/>
          <p:cNvSpPr>
            <a:spLocks noGrp="1" noChangeArrowheads="1"/>
          </p:cNvSpPr>
          <p:nvPr>
            <p:ph type="body" sz="half" idx="1"/>
          </p:nvPr>
        </p:nvSpPr>
        <p:spPr>
          <a:xfrm>
            <a:off x="-76200" y="1905000"/>
            <a:ext cx="2362200" cy="4114800"/>
          </a:xfrm>
        </p:spPr>
        <p:txBody>
          <a:bodyPr/>
          <a:lstStyle/>
          <a:p>
            <a:pPr>
              <a:spcBef>
                <a:spcPct val="50000"/>
              </a:spcBef>
              <a:buFontTx/>
              <a:buNone/>
            </a:pPr>
            <a:r>
              <a:rPr lang="en-US" sz="2400" b="1" dirty="0"/>
              <a:t>    Lines of latitude are numbered from 0</a:t>
            </a:r>
            <a:r>
              <a:rPr lang="en-US" sz="2400" b="1" dirty="0">
                <a:cs typeface="Times New Roman" pitchFamily="18" charset="0"/>
              </a:rPr>
              <a:t>° at the equator to 90° N.L. at the North Pole.</a:t>
            </a:r>
            <a:r>
              <a:rPr lang="en-US" sz="2000" dirty="0">
                <a:cs typeface="Times New Roman" pitchFamily="18" charset="0"/>
              </a:rPr>
              <a:t>  </a:t>
            </a:r>
            <a:endParaRPr lang="en-US" sz="2000" dirty="0"/>
          </a:p>
          <a:p>
            <a:pPr>
              <a:buFontTx/>
              <a:buNone/>
            </a:pPr>
            <a:endParaRPr lang="en-US" dirty="0"/>
          </a:p>
        </p:txBody>
      </p:sp>
      <p:sp>
        <p:nvSpPr>
          <p:cNvPr id="14340" name="Rectangle 4"/>
          <p:cNvSpPr>
            <a:spLocks noGrp="1" noChangeArrowheads="1"/>
          </p:cNvSpPr>
          <p:nvPr>
            <p:ph type="body" sz="half" idx="2"/>
          </p:nvPr>
        </p:nvSpPr>
        <p:spPr>
          <a:xfrm>
            <a:off x="6705600" y="3124200"/>
            <a:ext cx="2209800" cy="2895600"/>
          </a:xfrm>
        </p:spPr>
        <p:txBody>
          <a:bodyPr/>
          <a:lstStyle/>
          <a:p>
            <a:pPr>
              <a:lnSpc>
                <a:spcPct val="90000"/>
              </a:lnSpc>
              <a:buFontTx/>
              <a:buNone/>
            </a:pPr>
            <a:r>
              <a:rPr lang="en-US" sz="2400" b="1"/>
              <a:t>    Lines of latitude are numbered from 0</a:t>
            </a:r>
            <a:r>
              <a:rPr lang="en-US" sz="2400" b="1">
                <a:cs typeface="Times New Roman" pitchFamily="18" charset="0"/>
              </a:rPr>
              <a:t>° at the equator to 90° S.L. at the South Pole.</a:t>
            </a:r>
          </a:p>
        </p:txBody>
      </p:sp>
      <p:pic>
        <p:nvPicPr>
          <p:cNvPr id="14341" name="Picture 5" descr="latitud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905000"/>
            <a:ext cx="3686175" cy="3581400"/>
          </a:xfrm>
          <a:prstGeom prst="rect">
            <a:avLst/>
          </a:prstGeom>
          <a:noFill/>
          <a:extLst>
            <a:ext uri="{909E8E84-426E-40DD-AFC4-6F175D3DCCD1}">
              <a14:hiddenFill xmlns:a14="http://schemas.microsoft.com/office/drawing/2010/main">
                <a:solidFill>
                  <a:srgbClr val="FFFFFF"/>
                </a:solidFill>
              </a14:hiddenFill>
            </a:ext>
          </a:extLst>
        </p:spPr>
      </p:pic>
      <p:sp>
        <p:nvSpPr>
          <p:cNvPr id="14342" name="Text Box 6"/>
          <p:cNvSpPr txBox="1">
            <a:spLocks noChangeArrowheads="1"/>
          </p:cNvSpPr>
          <p:nvPr/>
        </p:nvSpPr>
        <p:spPr bwMode="auto">
          <a:xfrm>
            <a:off x="6400800" y="3124200"/>
            <a:ext cx="533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2000">
                <a:solidFill>
                  <a:srgbClr val="CC3300"/>
                </a:solidFill>
                <a:latin typeface="Times New Roman" pitchFamily="18" charset="0"/>
                <a:cs typeface="Times New Roman" pitchFamily="18" charset="0"/>
              </a:rPr>
              <a:t>]</a:t>
            </a:r>
            <a:endParaRPr lang="en-US" sz="12000">
              <a:solidFill>
                <a:srgbClr val="CC3300"/>
              </a:solidFill>
              <a:latin typeface="Times New Roman" pitchFamily="18" charset="0"/>
            </a:endParaRPr>
          </a:p>
        </p:txBody>
      </p:sp>
      <p:sp>
        <p:nvSpPr>
          <p:cNvPr id="14343" name="Text Box 7"/>
          <p:cNvSpPr txBox="1">
            <a:spLocks noChangeArrowheads="1"/>
          </p:cNvSpPr>
          <p:nvPr/>
        </p:nvSpPr>
        <p:spPr bwMode="auto">
          <a:xfrm>
            <a:off x="2057400" y="1828800"/>
            <a:ext cx="609600" cy="1920875"/>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2000">
                <a:solidFill>
                  <a:srgbClr val="CC3300"/>
                </a:solidFill>
                <a:latin typeface="Times New Roman" pitchFamily="18" charset="0"/>
                <a:cs typeface="Times New Roman" pitchFamily="18" charset="0"/>
              </a:rPr>
              <a:t>[</a:t>
            </a:r>
            <a:endParaRPr lang="en-US" sz="12000">
              <a:solidFill>
                <a:srgbClr val="CC3300"/>
              </a:solidFill>
              <a:latin typeface="Times New Roman" pitchFamily="18" charset="0"/>
            </a:endParaRPr>
          </a:p>
        </p:txBody>
      </p:sp>
      <p:sp>
        <p:nvSpPr>
          <p:cNvPr id="14344" name="Text Box 8"/>
          <p:cNvSpPr txBox="1">
            <a:spLocks noChangeArrowheads="1"/>
          </p:cNvSpPr>
          <p:nvPr/>
        </p:nvSpPr>
        <p:spPr bwMode="auto">
          <a:xfrm>
            <a:off x="4572000" y="16764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b="1">
                <a:solidFill>
                  <a:schemeClr val="bg1"/>
                </a:solidFill>
                <a:latin typeface="Times New Roman" pitchFamily="18" charset="0"/>
              </a:rPr>
              <a:t>90</a:t>
            </a:r>
          </a:p>
        </p:txBody>
      </p:sp>
      <p:sp>
        <p:nvSpPr>
          <p:cNvPr id="14345" name="Text Box 9"/>
          <p:cNvSpPr txBox="1">
            <a:spLocks noChangeArrowheads="1"/>
          </p:cNvSpPr>
          <p:nvPr/>
        </p:nvSpPr>
        <p:spPr bwMode="auto">
          <a:xfrm>
            <a:off x="5105400" y="17526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b="1">
                <a:solidFill>
                  <a:schemeClr val="bg1"/>
                </a:solidFill>
                <a:latin typeface="Times New Roman" pitchFamily="18" charset="0"/>
              </a:rPr>
              <a:t>80</a:t>
            </a:r>
          </a:p>
        </p:txBody>
      </p:sp>
      <p:sp>
        <p:nvSpPr>
          <p:cNvPr id="14346" name="Text Box 10"/>
          <p:cNvSpPr txBox="1">
            <a:spLocks noChangeArrowheads="1"/>
          </p:cNvSpPr>
          <p:nvPr/>
        </p:nvSpPr>
        <p:spPr bwMode="auto">
          <a:xfrm>
            <a:off x="5486400" y="19812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b="1">
                <a:solidFill>
                  <a:schemeClr val="bg1"/>
                </a:solidFill>
                <a:latin typeface="Times New Roman" pitchFamily="18" charset="0"/>
              </a:rPr>
              <a:t>70</a:t>
            </a:r>
          </a:p>
        </p:txBody>
      </p:sp>
      <p:sp>
        <p:nvSpPr>
          <p:cNvPr id="14347" name="Text Box 11"/>
          <p:cNvSpPr txBox="1">
            <a:spLocks noChangeArrowheads="1"/>
          </p:cNvSpPr>
          <p:nvPr/>
        </p:nvSpPr>
        <p:spPr bwMode="auto">
          <a:xfrm>
            <a:off x="5791200" y="21717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b="1">
                <a:solidFill>
                  <a:schemeClr val="bg1"/>
                </a:solidFill>
                <a:latin typeface="Times New Roman" pitchFamily="18" charset="0"/>
              </a:rPr>
              <a:t>60</a:t>
            </a:r>
          </a:p>
        </p:txBody>
      </p:sp>
      <p:sp>
        <p:nvSpPr>
          <p:cNvPr id="14348" name="Text Box 12"/>
          <p:cNvSpPr txBox="1">
            <a:spLocks noChangeArrowheads="1"/>
          </p:cNvSpPr>
          <p:nvPr/>
        </p:nvSpPr>
        <p:spPr bwMode="auto">
          <a:xfrm>
            <a:off x="6019800" y="24130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b="1">
                <a:solidFill>
                  <a:schemeClr val="bg1"/>
                </a:solidFill>
                <a:latin typeface="Times New Roman" pitchFamily="18" charset="0"/>
              </a:rPr>
              <a:t>50</a:t>
            </a:r>
          </a:p>
        </p:txBody>
      </p:sp>
      <p:sp>
        <p:nvSpPr>
          <p:cNvPr id="14349" name="Text Box 13"/>
          <p:cNvSpPr txBox="1">
            <a:spLocks noChangeArrowheads="1"/>
          </p:cNvSpPr>
          <p:nvPr/>
        </p:nvSpPr>
        <p:spPr bwMode="auto">
          <a:xfrm>
            <a:off x="6172200" y="26289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b="1">
                <a:solidFill>
                  <a:schemeClr val="bg1"/>
                </a:solidFill>
                <a:latin typeface="Times New Roman" pitchFamily="18" charset="0"/>
              </a:rPr>
              <a:t>40</a:t>
            </a:r>
          </a:p>
        </p:txBody>
      </p:sp>
      <p:sp>
        <p:nvSpPr>
          <p:cNvPr id="14350" name="Text Box 14"/>
          <p:cNvSpPr txBox="1">
            <a:spLocks noChangeArrowheads="1"/>
          </p:cNvSpPr>
          <p:nvPr/>
        </p:nvSpPr>
        <p:spPr bwMode="auto">
          <a:xfrm>
            <a:off x="6324600" y="30480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b="1">
                <a:solidFill>
                  <a:schemeClr val="bg1"/>
                </a:solidFill>
                <a:latin typeface="Times New Roman" pitchFamily="18" charset="0"/>
              </a:rPr>
              <a:t>20</a:t>
            </a:r>
          </a:p>
        </p:txBody>
      </p:sp>
      <p:sp>
        <p:nvSpPr>
          <p:cNvPr id="14351" name="Text Box 15"/>
          <p:cNvSpPr txBox="1">
            <a:spLocks noChangeArrowheads="1"/>
          </p:cNvSpPr>
          <p:nvPr/>
        </p:nvSpPr>
        <p:spPr bwMode="auto">
          <a:xfrm>
            <a:off x="6261100" y="28448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b="1">
                <a:solidFill>
                  <a:schemeClr val="bg1"/>
                </a:solidFill>
                <a:latin typeface="Times New Roman" pitchFamily="18" charset="0"/>
              </a:rPr>
              <a:t>30</a:t>
            </a:r>
          </a:p>
        </p:txBody>
      </p:sp>
      <p:sp>
        <p:nvSpPr>
          <p:cNvPr id="14352" name="Text Box 16"/>
          <p:cNvSpPr txBox="1">
            <a:spLocks noChangeArrowheads="1"/>
          </p:cNvSpPr>
          <p:nvPr/>
        </p:nvSpPr>
        <p:spPr bwMode="auto">
          <a:xfrm>
            <a:off x="6324600" y="32766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b="1">
                <a:solidFill>
                  <a:schemeClr val="bg1"/>
                </a:solidFill>
                <a:latin typeface="Times New Roman" pitchFamily="18" charset="0"/>
              </a:rPr>
              <a:t>10</a:t>
            </a:r>
          </a:p>
        </p:txBody>
      </p:sp>
      <p:sp>
        <p:nvSpPr>
          <p:cNvPr id="14353" name="Text Box 17"/>
          <p:cNvSpPr txBox="1">
            <a:spLocks noChangeArrowheads="1"/>
          </p:cNvSpPr>
          <p:nvPr/>
        </p:nvSpPr>
        <p:spPr bwMode="auto">
          <a:xfrm>
            <a:off x="4572000" y="54864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b="1">
                <a:solidFill>
                  <a:schemeClr val="bg1"/>
                </a:solidFill>
                <a:latin typeface="Times New Roman" pitchFamily="18" charset="0"/>
              </a:rPr>
              <a:t>90</a:t>
            </a:r>
          </a:p>
        </p:txBody>
      </p:sp>
      <p:sp>
        <p:nvSpPr>
          <p:cNvPr id="14354" name="Text Box 18"/>
          <p:cNvSpPr txBox="1">
            <a:spLocks noChangeArrowheads="1"/>
          </p:cNvSpPr>
          <p:nvPr/>
        </p:nvSpPr>
        <p:spPr bwMode="auto">
          <a:xfrm>
            <a:off x="5486400" y="52578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b="1">
                <a:solidFill>
                  <a:schemeClr val="bg1"/>
                </a:solidFill>
                <a:latin typeface="Times New Roman" pitchFamily="18" charset="0"/>
              </a:rPr>
              <a:t>80</a:t>
            </a:r>
          </a:p>
        </p:txBody>
      </p:sp>
      <p:sp>
        <p:nvSpPr>
          <p:cNvPr id="14355" name="Text Box 19"/>
          <p:cNvSpPr txBox="1">
            <a:spLocks noChangeArrowheads="1"/>
          </p:cNvSpPr>
          <p:nvPr/>
        </p:nvSpPr>
        <p:spPr bwMode="auto">
          <a:xfrm>
            <a:off x="5791200" y="50292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b="1">
                <a:solidFill>
                  <a:schemeClr val="bg1"/>
                </a:solidFill>
                <a:latin typeface="Times New Roman" pitchFamily="18" charset="0"/>
              </a:rPr>
              <a:t>70</a:t>
            </a:r>
          </a:p>
        </p:txBody>
      </p:sp>
      <p:sp>
        <p:nvSpPr>
          <p:cNvPr id="14356" name="Text Box 20"/>
          <p:cNvSpPr txBox="1">
            <a:spLocks noChangeArrowheads="1"/>
          </p:cNvSpPr>
          <p:nvPr/>
        </p:nvSpPr>
        <p:spPr bwMode="auto">
          <a:xfrm>
            <a:off x="6007100" y="47879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b="1">
                <a:solidFill>
                  <a:schemeClr val="bg1"/>
                </a:solidFill>
                <a:latin typeface="Times New Roman" pitchFamily="18" charset="0"/>
              </a:rPr>
              <a:t>60</a:t>
            </a:r>
          </a:p>
        </p:txBody>
      </p:sp>
      <p:sp>
        <p:nvSpPr>
          <p:cNvPr id="14357" name="Text Box 21"/>
          <p:cNvSpPr txBox="1">
            <a:spLocks noChangeArrowheads="1"/>
          </p:cNvSpPr>
          <p:nvPr/>
        </p:nvSpPr>
        <p:spPr bwMode="auto">
          <a:xfrm>
            <a:off x="6096000" y="45720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b="1">
                <a:solidFill>
                  <a:schemeClr val="bg1"/>
                </a:solidFill>
                <a:latin typeface="Times New Roman" pitchFamily="18" charset="0"/>
              </a:rPr>
              <a:t>50</a:t>
            </a:r>
          </a:p>
        </p:txBody>
      </p:sp>
      <p:sp>
        <p:nvSpPr>
          <p:cNvPr id="14358" name="Text Box 22"/>
          <p:cNvSpPr txBox="1">
            <a:spLocks noChangeArrowheads="1"/>
          </p:cNvSpPr>
          <p:nvPr/>
        </p:nvSpPr>
        <p:spPr bwMode="auto">
          <a:xfrm>
            <a:off x="6172200" y="43434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b="1">
                <a:solidFill>
                  <a:schemeClr val="bg1"/>
                </a:solidFill>
                <a:latin typeface="Times New Roman" pitchFamily="18" charset="0"/>
              </a:rPr>
              <a:t>40</a:t>
            </a:r>
          </a:p>
        </p:txBody>
      </p:sp>
      <p:sp>
        <p:nvSpPr>
          <p:cNvPr id="14359" name="Text Box 23"/>
          <p:cNvSpPr txBox="1">
            <a:spLocks noChangeArrowheads="1"/>
          </p:cNvSpPr>
          <p:nvPr/>
        </p:nvSpPr>
        <p:spPr bwMode="auto">
          <a:xfrm>
            <a:off x="6324600" y="38862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b="1">
                <a:solidFill>
                  <a:schemeClr val="bg1"/>
                </a:solidFill>
                <a:latin typeface="Times New Roman" pitchFamily="18" charset="0"/>
              </a:rPr>
              <a:t>20</a:t>
            </a:r>
          </a:p>
        </p:txBody>
      </p:sp>
      <p:sp>
        <p:nvSpPr>
          <p:cNvPr id="14360" name="Text Box 24"/>
          <p:cNvSpPr txBox="1">
            <a:spLocks noChangeArrowheads="1"/>
          </p:cNvSpPr>
          <p:nvPr/>
        </p:nvSpPr>
        <p:spPr bwMode="auto">
          <a:xfrm>
            <a:off x="6324600" y="36576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b="1">
                <a:solidFill>
                  <a:schemeClr val="bg1"/>
                </a:solidFill>
                <a:latin typeface="Times New Roman" pitchFamily="18" charset="0"/>
              </a:rPr>
              <a:t>10</a:t>
            </a:r>
          </a:p>
        </p:txBody>
      </p:sp>
      <p:sp>
        <p:nvSpPr>
          <p:cNvPr id="14361" name="Text Box 25"/>
          <p:cNvSpPr txBox="1">
            <a:spLocks noChangeArrowheads="1"/>
          </p:cNvSpPr>
          <p:nvPr/>
        </p:nvSpPr>
        <p:spPr bwMode="auto">
          <a:xfrm>
            <a:off x="6248400" y="41148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400" b="1">
                <a:solidFill>
                  <a:schemeClr val="bg1"/>
                </a:solidFill>
                <a:latin typeface="Times New Roman" pitchFamily="18" charset="0"/>
              </a:rPr>
              <a:t>30</a:t>
            </a:r>
          </a:p>
        </p:txBody>
      </p:sp>
    </p:spTree>
    <p:extLst>
      <p:ext uri="{BB962C8B-B14F-4D97-AF65-F5344CB8AC3E}">
        <p14:creationId xmlns:p14="http://schemas.microsoft.com/office/powerpoint/2010/main" val="62881212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00400" y="381000"/>
            <a:ext cx="2743200" cy="762000"/>
          </a:xfrm>
        </p:spPr>
        <p:txBody>
          <a:bodyPr>
            <a:spAutoFit/>
          </a:bodyPr>
          <a:lstStyle/>
          <a:p>
            <a:pPr algn="l"/>
            <a:r>
              <a:rPr lang="en-US"/>
              <a:t> Longitude</a:t>
            </a:r>
            <a:endParaRPr lang="en-US" sz="2400"/>
          </a:p>
        </p:txBody>
      </p:sp>
      <p:sp>
        <p:nvSpPr>
          <p:cNvPr id="20483" name="Rectangle 3"/>
          <p:cNvSpPr>
            <a:spLocks noGrp="1" noChangeArrowheads="1"/>
          </p:cNvSpPr>
          <p:nvPr>
            <p:ph type="body" sz="half" idx="2"/>
          </p:nvPr>
        </p:nvSpPr>
        <p:spPr>
          <a:xfrm>
            <a:off x="457200" y="5334000"/>
            <a:ext cx="7696200" cy="2133600"/>
          </a:xfrm>
        </p:spPr>
        <p:txBody>
          <a:bodyPr/>
          <a:lstStyle/>
          <a:p>
            <a:pPr marL="0" indent="0">
              <a:spcBef>
                <a:spcPct val="50000"/>
              </a:spcBef>
              <a:buFontTx/>
              <a:buNone/>
            </a:pPr>
            <a:r>
              <a:rPr lang="en-US"/>
              <a:t>Lines of longitude are numbered east from the Prime Meridian to the 180</a:t>
            </a:r>
            <a:r>
              <a:rPr lang="en-US">
                <a:cs typeface="Times New Roman" pitchFamily="18" charset="0"/>
              </a:rPr>
              <a:t>° line and west from the Prime Meridian to the 180° line.</a:t>
            </a:r>
          </a:p>
          <a:p>
            <a:pPr marL="0" indent="0">
              <a:buFontTx/>
              <a:buNone/>
            </a:pPr>
            <a:endParaRPr lang="en-US"/>
          </a:p>
        </p:txBody>
      </p:sp>
      <p:sp>
        <p:nvSpPr>
          <p:cNvPr id="20484" name="Oval 4"/>
          <p:cNvSpPr>
            <a:spLocks noChangeArrowheads="1"/>
          </p:cNvSpPr>
          <p:nvPr/>
        </p:nvSpPr>
        <p:spPr bwMode="auto">
          <a:xfrm>
            <a:off x="2247900" y="3070225"/>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5" name="Line 5"/>
          <p:cNvSpPr>
            <a:spLocks noChangeShapeType="1"/>
          </p:cNvSpPr>
          <p:nvPr/>
        </p:nvSpPr>
        <p:spPr bwMode="auto">
          <a:xfrm flipH="1">
            <a:off x="2362200" y="3048000"/>
            <a:ext cx="3048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486" name="Picture 6" descr="northp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1038225"/>
            <a:ext cx="3571875" cy="3686175"/>
          </a:xfrm>
          <a:prstGeom prst="rect">
            <a:avLst/>
          </a:prstGeom>
          <a:noFill/>
          <a:extLst>
            <a:ext uri="{909E8E84-426E-40DD-AFC4-6F175D3DCCD1}">
              <a14:hiddenFill xmlns:a14="http://schemas.microsoft.com/office/drawing/2010/main">
                <a:solidFill>
                  <a:srgbClr val="FFFFFF"/>
                </a:solidFill>
              </a14:hiddenFill>
            </a:ext>
          </a:extLst>
        </p:spPr>
      </p:pic>
      <p:pic>
        <p:nvPicPr>
          <p:cNvPr id="20487" name="Picture 7" descr="primemeridi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1575" y="990600"/>
            <a:ext cx="3629025" cy="3676650"/>
          </a:xfrm>
          <a:prstGeom prst="rect">
            <a:avLst/>
          </a:prstGeom>
          <a:noFill/>
          <a:extLst>
            <a:ext uri="{909E8E84-426E-40DD-AFC4-6F175D3DCCD1}">
              <a14:hiddenFill xmlns:a14="http://schemas.microsoft.com/office/drawing/2010/main">
                <a:solidFill>
                  <a:srgbClr val="FFFFFF"/>
                </a:solidFill>
              </a14:hiddenFill>
            </a:ext>
          </a:extLst>
        </p:spPr>
      </p:pic>
      <p:sp>
        <p:nvSpPr>
          <p:cNvPr id="20488" name="Text Box 8"/>
          <p:cNvSpPr txBox="1">
            <a:spLocks noChangeArrowheads="1"/>
          </p:cNvSpPr>
          <p:nvPr/>
        </p:nvSpPr>
        <p:spPr bwMode="auto">
          <a:xfrm rot="21600000">
            <a:off x="2667000" y="4724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a:solidFill>
                  <a:srgbClr val="F9E4C9"/>
                </a:solidFill>
                <a:latin typeface="Times New Roman" pitchFamily="18" charset="0"/>
              </a:rPr>
              <a:t>PRIME MERIDIAN</a:t>
            </a:r>
            <a:endParaRPr lang="en-US" sz="2400">
              <a:solidFill>
                <a:srgbClr val="F9E4C9"/>
              </a:solidFill>
              <a:latin typeface="Times New Roman" pitchFamily="18" charset="0"/>
            </a:endParaRPr>
          </a:p>
        </p:txBody>
      </p:sp>
      <p:sp>
        <p:nvSpPr>
          <p:cNvPr id="20489" name="Text Box 9"/>
          <p:cNvSpPr txBox="1">
            <a:spLocks noChangeArrowheads="1"/>
          </p:cNvSpPr>
          <p:nvPr/>
        </p:nvSpPr>
        <p:spPr bwMode="auto">
          <a:xfrm rot="5400000">
            <a:off x="-876300" y="30861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a:solidFill>
                  <a:srgbClr val="F9E4C9"/>
                </a:solidFill>
                <a:latin typeface="Times New Roman" pitchFamily="18" charset="0"/>
              </a:rPr>
              <a:t>West Longitude</a:t>
            </a:r>
          </a:p>
        </p:txBody>
      </p:sp>
      <p:sp>
        <p:nvSpPr>
          <p:cNvPr id="20490" name="Text Box 10"/>
          <p:cNvSpPr txBox="1">
            <a:spLocks noChangeArrowheads="1"/>
          </p:cNvSpPr>
          <p:nvPr/>
        </p:nvSpPr>
        <p:spPr bwMode="auto">
          <a:xfrm rot="5400000">
            <a:off x="3009900" y="316230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a:solidFill>
                  <a:srgbClr val="F9E4C9"/>
                </a:solidFill>
                <a:latin typeface="Times New Roman" pitchFamily="18" charset="0"/>
              </a:rPr>
              <a:t>East Longitude</a:t>
            </a:r>
          </a:p>
        </p:txBody>
      </p:sp>
      <p:sp>
        <p:nvSpPr>
          <p:cNvPr id="20491" name="Text Box 11"/>
          <p:cNvSpPr txBox="1">
            <a:spLocks noChangeArrowheads="1"/>
          </p:cNvSpPr>
          <p:nvPr/>
        </p:nvSpPr>
        <p:spPr bwMode="auto">
          <a:xfrm>
            <a:off x="1447800" y="4572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a:solidFill>
                  <a:srgbClr val="F9E4C9"/>
                </a:solidFill>
              </a:rPr>
              <a:t>180</a:t>
            </a:r>
            <a:r>
              <a:rPr lang="en-US" sz="2400">
                <a:solidFill>
                  <a:srgbClr val="F9E4C9"/>
                </a:solidFill>
              </a:rPr>
              <a:t>°</a:t>
            </a:r>
          </a:p>
        </p:txBody>
      </p:sp>
      <p:sp>
        <p:nvSpPr>
          <p:cNvPr id="20492" name="Text Box 12"/>
          <p:cNvSpPr txBox="1">
            <a:spLocks noChangeArrowheads="1"/>
          </p:cNvSpPr>
          <p:nvPr/>
        </p:nvSpPr>
        <p:spPr bwMode="auto">
          <a:xfrm>
            <a:off x="6565900" y="6096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a:solidFill>
                  <a:srgbClr val="F9E4C9"/>
                </a:solidFill>
              </a:rPr>
              <a:t>N</a:t>
            </a:r>
          </a:p>
        </p:txBody>
      </p:sp>
      <p:sp>
        <p:nvSpPr>
          <p:cNvPr id="20493" name="Text Box 13"/>
          <p:cNvSpPr txBox="1">
            <a:spLocks noChangeArrowheads="1"/>
          </p:cNvSpPr>
          <p:nvPr/>
        </p:nvSpPr>
        <p:spPr bwMode="auto">
          <a:xfrm>
            <a:off x="8610600" y="2667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a:solidFill>
                  <a:srgbClr val="F9E4C9"/>
                </a:solidFill>
              </a:rPr>
              <a:t>E</a:t>
            </a:r>
          </a:p>
        </p:txBody>
      </p:sp>
      <p:sp>
        <p:nvSpPr>
          <p:cNvPr id="20494" name="Text Box 14"/>
          <p:cNvSpPr txBox="1">
            <a:spLocks noChangeArrowheads="1"/>
          </p:cNvSpPr>
          <p:nvPr/>
        </p:nvSpPr>
        <p:spPr bwMode="auto">
          <a:xfrm>
            <a:off x="4495800" y="2667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a:solidFill>
                  <a:srgbClr val="F9E4C9"/>
                </a:solidFill>
              </a:rPr>
              <a:t>W</a:t>
            </a:r>
          </a:p>
        </p:txBody>
      </p:sp>
      <p:sp>
        <p:nvSpPr>
          <p:cNvPr id="20495" name="Text Box 15"/>
          <p:cNvSpPr txBox="1">
            <a:spLocks noChangeArrowheads="1"/>
          </p:cNvSpPr>
          <p:nvPr/>
        </p:nvSpPr>
        <p:spPr bwMode="auto">
          <a:xfrm>
            <a:off x="6591300" y="48768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1">
                <a:solidFill>
                  <a:srgbClr val="F9E4C9"/>
                </a:solidFill>
              </a:rPr>
              <a:t>S</a:t>
            </a:r>
          </a:p>
        </p:txBody>
      </p:sp>
      <p:sp>
        <p:nvSpPr>
          <p:cNvPr id="20496" name="Line 16"/>
          <p:cNvSpPr>
            <a:spLocks noChangeShapeType="1"/>
          </p:cNvSpPr>
          <p:nvPr/>
        </p:nvSpPr>
        <p:spPr bwMode="auto">
          <a:xfrm flipH="1">
            <a:off x="1524000" y="838200"/>
            <a:ext cx="609600" cy="0"/>
          </a:xfrm>
          <a:prstGeom prst="line">
            <a:avLst/>
          </a:prstGeom>
          <a:noFill/>
          <a:ln w="9525">
            <a:solidFill>
              <a:srgbClr val="F9E4C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7" name="Line 17"/>
          <p:cNvSpPr>
            <a:spLocks noChangeShapeType="1"/>
          </p:cNvSpPr>
          <p:nvPr/>
        </p:nvSpPr>
        <p:spPr bwMode="auto">
          <a:xfrm flipH="1" flipV="1">
            <a:off x="2590800" y="5181600"/>
            <a:ext cx="2895600" cy="0"/>
          </a:xfrm>
          <a:prstGeom prst="line">
            <a:avLst/>
          </a:prstGeom>
          <a:noFill/>
          <a:ln w="9525">
            <a:solidFill>
              <a:srgbClr val="F9E4C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8" name="Line 18"/>
          <p:cNvSpPr>
            <a:spLocks noChangeShapeType="1"/>
          </p:cNvSpPr>
          <p:nvPr/>
        </p:nvSpPr>
        <p:spPr bwMode="auto">
          <a:xfrm>
            <a:off x="2133600" y="838200"/>
            <a:ext cx="152400" cy="304800"/>
          </a:xfrm>
          <a:prstGeom prst="line">
            <a:avLst/>
          </a:prstGeom>
          <a:noFill/>
          <a:ln w="9525">
            <a:solidFill>
              <a:srgbClr val="F9E4C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9" name="Line 19"/>
          <p:cNvSpPr>
            <a:spLocks noChangeShapeType="1"/>
          </p:cNvSpPr>
          <p:nvPr/>
        </p:nvSpPr>
        <p:spPr bwMode="auto">
          <a:xfrm rot="-11635258">
            <a:off x="2414588" y="4708525"/>
            <a:ext cx="100012" cy="471488"/>
          </a:xfrm>
          <a:prstGeom prst="line">
            <a:avLst/>
          </a:prstGeom>
          <a:noFill/>
          <a:ln w="9525">
            <a:solidFill>
              <a:srgbClr val="F9E4C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0" name="Text Box 20"/>
          <p:cNvSpPr txBox="1">
            <a:spLocks noChangeArrowheads="1"/>
          </p:cNvSpPr>
          <p:nvPr/>
        </p:nvSpPr>
        <p:spPr bwMode="auto">
          <a:xfrm>
            <a:off x="609600" y="24384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a:solidFill>
                  <a:srgbClr val="FF0000"/>
                </a:solidFill>
                <a:latin typeface="Times New Roman" pitchFamily="18" charset="0"/>
              </a:rPr>
              <a:t>North Pole</a:t>
            </a:r>
          </a:p>
        </p:txBody>
      </p:sp>
      <p:sp>
        <p:nvSpPr>
          <p:cNvPr id="20501" name="Line 21"/>
          <p:cNvSpPr>
            <a:spLocks noChangeShapeType="1"/>
          </p:cNvSpPr>
          <p:nvPr/>
        </p:nvSpPr>
        <p:spPr bwMode="auto">
          <a:xfrm>
            <a:off x="2057400" y="2743200"/>
            <a:ext cx="228600" cy="762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52979449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solidFill>
            <a:srgbClr val="FFFF00"/>
          </a:solidFill>
        </p:spPr>
        <p:txBody>
          <a:bodyPr>
            <a:normAutofit fontScale="90000"/>
          </a:bodyPr>
          <a:lstStyle/>
          <a:p>
            <a:r>
              <a:rPr lang="en-US" sz="4000"/>
              <a:t>INTERNATIONAL DATE LINE</a:t>
            </a:r>
            <a:br>
              <a:rPr lang="en-US" sz="4000"/>
            </a:br>
            <a:r>
              <a:rPr lang="en-US" sz="4000"/>
              <a:t>180</a:t>
            </a:r>
            <a:r>
              <a:rPr lang="en-US" sz="4000">
                <a:cs typeface="Arial" charset="0"/>
              </a:rPr>
              <a:t>°</a:t>
            </a:r>
          </a:p>
        </p:txBody>
      </p:sp>
      <p:sp>
        <p:nvSpPr>
          <p:cNvPr id="56323" name="Rectangle 3"/>
          <p:cNvSpPr>
            <a:spLocks noGrp="1" noChangeArrowheads="1"/>
          </p:cNvSpPr>
          <p:nvPr>
            <p:ph type="body" idx="1"/>
          </p:nvPr>
        </p:nvSpPr>
        <p:spPr/>
        <p:txBody>
          <a:bodyPr/>
          <a:lstStyle/>
          <a:p>
            <a:pPr>
              <a:lnSpc>
                <a:spcPct val="80000"/>
              </a:lnSpc>
            </a:pPr>
            <a:r>
              <a:rPr lang="en-US" sz="2000" b="1">
                <a:latin typeface="Arial Rounded MT Bold" pitchFamily="34" charset="0"/>
              </a:rPr>
              <a:t>SEPARATES 2 CALENDAR DAYS.</a:t>
            </a:r>
          </a:p>
          <a:p>
            <a:pPr>
              <a:lnSpc>
                <a:spcPct val="80000"/>
              </a:lnSpc>
              <a:buFontTx/>
              <a:buNone/>
            </a:pPr>
            <a:endParaRPr lang="en-US" sz="2000" b="1">
              <a:latin typeface="Arial Rounded MT Bold" pitchFamily="34" charset="0"/>
            </a:endParaRPr>
          </a:p>
          <a:p>
            <a:pPr>
              <a:lnSpc>
                <a:spcPct val="80000"/>
              </a:lnSpc>
              <a:buFontTx/>
              <a:buNone/>
            </a:pPr>
            <a:endParaRPr lang="en-US" sz="2000" b="1">
              <a:latin typeface="Arial Rounded MT Bold" pitchFamily="34" charset="0"/>
            </a:endParaRPr>
          </a:p>
          <a:p>
            <a:pPr>
              <a:lnSpc>
                <a:spcPct val="80000"/>
              </a:lnSpc>
              <a:buFontTx/>
              <a:buNone/>
            </a:pPr>
            <a:endParaRPr lang="en-US" sz="2000" b="1">
              <a:latin typeface="Arial Rounded MT Bold" pitchFamily="34" charset="0"/>
            </a:endParaRPr>
          </a:p>
          <a:p>
            <a:pPr>
              <a:lnSpc>
                <a:spcPct val="80000"/>
              </a:lnSpc>
              <a:buFontTx/>
              <a:buNone/>
            </a:pPr>
            <a:endParaRPr lang="en-US" sz="2000" b="1">
              <a:latin typeface="Arial Rounded MT Bold" pitchFamily="34" charset="0"/>
            </a:endParaRPr>
          </a:p>
          <a:p>
            <a:pPr>
              <a:lnSpc>
                <a:spcPct val="80000"/>
              </a:lnSpc>
              <a:buFontTx/>
              <a:buNone/>
            </a:pPr>
            <a:r>
              <a:rPr lang="en-US" sz="2000" b="1">
                <a:latin typeface="Arial Rounded MT Bold" pitchFamily="34" charset="0"/>
              </a:rPr>
              <a:t>America to Asia – gain a day</a:t>
            </a:r>
          </a:p>
          <a:p>
            <a:pPr>
              <a:lnSpc>
                <a:spcPct val="80000"/>
              </a:lnSpc>
              <a:buFontTx/>
              <a:buNone/>
            </a:pPr>
            <a:r>
              <a:rPr lang="en-US" sz="2000" b="1">
                <a:latin typeface="Arial Rounded MT Bold" pitchFamily="34" charset="0"/>
              </a:rPr>
              <a:t>Asia to America – lose a day</a:t>
            </a:r>
          </a:p>
        </p:txBody>
      </p:sp>
      <p:pic>
        <p:nvPicPr>
          <p:cNvPr id="56325" name="Picture 5" descr="A4ind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057400"/>
            <a:ext cx="3911600" cy="408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75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solidFill>
            <a:srgbClr val="FFFF00"/>
          </a:solidFill>
        </p:spPr>
        <p:txBody>
          <a:bodyPr/>
          <a:lstStyle/>
          <a:p>
            <a:r>
              <a:rPr lang="en-US" b="1">
                <a:solidFill>
                  <a:srgbClr val="0000FF"/>
                </a:solidFill>
              </a:rPr>
              <a:t>LONGITUDE AND TIME</a:t>
            </a:r>
          </a:p>
        </p:txBody>
      </p:sp>
      <p:sp>
        <p:nvSpPr>
          <p:cNvPr id="52227" name="Rectangle 3"/>
          <p:cNvSpPr>
            <a:spLocks noGrp="1" noChangeArrowheads="1"/>
          </p:cNvSpPr>
          <p:nvPr>
            <p:ph type="body" idx="1"/>
          </p:nvPr>
        </p:nvSpPr>
        <p:spPr/>
        <p:txBody>
          <a:bodyPr/>
          <a:lstStyle/>
          <a:p>
            <a:r>
              <a:rPr lang="en-US"/>
              <a:t>The world rotates (spins) 360</a:t>
            </a:r>
            <a:r>
              <a:rPr lang="en-US">
                <a:cs typeface="Arial" charset="0"/>
              </a:rPr>
              <a:t>° in 24 hours.</a:t>
            </a:r>
          </a:p>
          <a:p>
            <a:pPr>
              <a:buFontTx/>
              <a:buNone/>
            </a:pPr>
            <a:r>
              <a:rPr lang="en-US">
                <a:cs typeface="Arial" charset="0"/>
              </a:rPr>
              <a:t>             </a:t>
            </a:r>
            <a:r>
              <a:rPr lang="en-US"/>
              <a:t>360</a:t>
            </a:r>
            <a:r>
              <a:rPr lang="en-US">
                <a:cs typeface="Arial" charset="0"/>
              </a:rPr>
              <a:t>° / 24 hours = 15° per hour</a:t>
            </a:r>
          </a:p>
          <a:p>
            <a:r>
              <a:rPr lang="en-US">
                <a:cs typeface="Arial" charset="0"/>
              </a:rPr>
              <a:t>The world has 24 time zones, each l5° apart.  </a:t>
            </a:r>
          </a:p>
          <a:p>
            <a:pPr>
              <a:buFontTx/>
              <a:buNone/>
            </a:pPr>
            <a:r>
              <a:rPr lang="en-US">
                <a:cs typeface="Arial" charset="0"/>
              </a:rPr>
              <a:t>   </a:t>
            </a:r>
            <a:r>
              <a:rPr lang="en-US" sz="3600" b="1">
                <a:solidFill>
                  <a:srgbClr val="FF0000"/>
                </a:solidFill>
                <a:cs typeface="Arial" charset="0"/>
              </a:rPr>
              <a:t>THERE IS A 1 HOUR TIME  DIFFERENCE FOR EVERY 15° OF LONGITUDE</a:t>
            </a:r>
          </a:p>
        </p:txBody>
      </p:sp>
    </p:spTree>
    <p:extLst>
      <p:ext uri="{BB962C8B-B14F-4D97-AF65-F5344CB8AC3E}">
        <p14:creationId xmlns:p14="http://schemas.microsoft.com/office/powerpoint/2010/main" val="2825071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solidFill>
            <a:srgbClr val="FFFF00"/>
          </a:solidFill>
        </p:spPr>
        <p:txBody>
          <a:bodyPr>
            <a:normAutofit fontScale="90000"/>
          </a:bodyPr>
          <a:lstStyle/>
          <a:p>
            <a:r>
              <a:rPr lang="en-US" sz="4000">
                <a:solidFill>
                  <a:srgbClr val="0000FF"/>
                </a:solidFill>
              </a:rPr>
              <a:t>Greenwich, England is the logical starting point for time zones</a:t>
            </a:r>
          </a:p>
        </p:txBody>
      </p:sp>
      <p:sp>
        <p:nvSpPr>
          <p:cNvPr id="53251" name="Rectangle 3"/>
          <p:cNvSpPr>
            <a:spLocks noGrp="1" noChangeArrowheads="1"/>
          </p:cNvSpPr>
          <p:nvPr>
            <p:ph type="body" idx="1"/>
          </p:nvPr>
        </p:nvSpPr>
        <p:spPr>
          <a:xfrm>
            <a:off x="457200" y="1447800"/>
            <a:ext cx="8229600" cy="4525963"/>
          </a:xfrm>
        </p:spPr>
        <p:txBody>
          <a:bodyPr/>
          <a:lstStyle/>
          <a:p>
            <a:r>
              <a:rPr lang="en-US"/>
              <a:t>The world rotates west to east (counterclockwise), time zones to the east are ahead of the those time zones to the west</a:t>
            </a:r>
          </a:p>
        </p:txBody>
      </p:sp>
      <p:pic>
        <p:nvPicPr>
          <p:cNvPr id="53253" name="Picture 5" descr="longitu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048000"/>
            <a:ext cx="3641725" cy="357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192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solidFill>
            <a:srgbClr val="FFFF00"/>
          </a:solidFill>
        </p:spPr>
        <p:txBody>
          <a:bodyPr/>
          <a:lstStyle/>
          <a:p>
            <a:r>
              <a:rPr lang="en-US" b="1">
                <a:solidFill>
                  <a:srgbClr val="0000FF"/>
                </a:solidFill>
              </a:rPr>
              <a:t>ANOTHER CHEESY SAYING</a:t>
            </a:r>
          </a:p>
        </p:txBody>
      </p:sp>
      <p:sp>
        <p:nvSpPr>
          <p:cNvPr id="54275" name="Rectangle 3"/>
          <p:cNvSpPr>
            <a:spLocks noGrp="1" noChangeArrowheads="1"/>
          </p:cNvSpPr>
          <p:nvPr>
            <p:ph type="body" idx="1"/>
          </p:nvPr>
        </p:nvSpPr>
        <p:spPr/>
        <p:txBody>
          <a:bodyPr/>
          <a:lstStyle/>
          <a:p>
            <a:r>
              <a:rPr lang="en-US" sz="4800" b="1">
                <a:solidFill>
                  <a:srgbClr val="FF0000"/>
                </a:solidFill>
              </a:rPr>
              <a:t>EAST INCREASE</a:t>
            </a:r>
          </a:p>
          <a:p>
            <a:pPr>
              <a:buFontTx/>
              <a:buNone/>
            </a:pPr>
            <a:r>
              <a:rPr lang="en-US" sz="4800" b="1">
                <a:solidFill>
                  <a:srgbClr val="FF0000"/>
                </a:solidFill>
              </a:rPr>
              <a:t>  </a:t>
            </a:r>
            <a:r>
              <a:rPr lang="en-US" b="1">
                <a:solidFill>
                  <a:srgbClr val="FF0000"/>
                </a:solidFill>
              </a:rPr>
              <a:t>Time is forward to all places to the east </a:t>
            </a:r>
          </a:p>
          <a:p>
            <a:r>
              <a:rPr lang="en-US" sz="4800" b="1">
                <a:solidFill>
                  <a:srgbClr val="FF0000"/>
                </a:solidFill>
              </a:rPr>
              <a:t>WEST LESS</a:t>
            </a:r>
          </a:p>
          <a:p>
            <a:pPr>
              <a:buFontTx/>
              <a:buNone/>
            </a:pPr>
            <a:r>
              <a:rPr lang="en-US" sz="4800" b="1">
                <a:solidFill>
                  <a:srgbClr val="FF0000"/>
                </a:solidFill>
              </a:rPr>
              <a:t>  </a:t>
            </a:r>
            <a:r>
              <a:rPr lang="en-US" b="1">
                <a:solidFill>
                  <a:srgbClr val="FF0000"/>
                </a:solidFill>
              </a:rPr>
              <a:t>Time is backward to all places to the west</a:t>
            </a:r>
            <a:endParaRPr lang="en-US" sz="4800" b="1">
              <a:solidFill>
                <a:srgbClr val="FF0000"/>
              </a:solidFill>
            </a:endParaRPr>
          </a:p>
        </p:txBody>
      </p:sp>
    </p:spTree>
    <p:extLst>
      <p:ext uri="{BB962C8B-B14F-4D97-AF65-F5344CB8AC3E}">
        <p14:creationId xmlns:p14="http://schemas.microsoft.com/office/powerpoint/2010/main" val="701329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the Universe Works</a:t>
            </a:r>
          </a:p>
        </p:txBody>
      </p:sp>
      <p:sp>
        <p:nvSpPr>
          <p:cNvPr id="3" name="Content Placeholder 2"/>
          <p:cNvSpPr>
            <a:spLocks noGrp="1"/>
          </p:cNvSpPr>
          <p:nvPr>
            <p:ph idx="1"/>
          </p:nvPr>
        </p:nvSpPr>
        <p:spPr/>
        <p:txBody>
          <a:bodyPr/>
          <a:lstStyle/>
          <a:p>
            <a:pPr marL="0" indent="0">
              <a:buNone/>
            </a:pPr>
            <a:r>
              <a:rPr lang="en-US" dirty="0">
                <a:hlinkClick r:id="rId2"/>
              </a:rPr>
              <a:t>http://www.youtube.com/watch?v=lir0k8xY0DQ</a:t>
            </a:r>
            <a:endParaRPr lang="en-US" dirty="0"/>
          </a:p>
          <a:p>
            <a:pPr marL="0" indent="0">
              <a:buNone/>
            </a:pPr>
            <a:endParaRPr lang="en-US" dirty="0"/>
          </a:p>
          <a:p>
            <a:pPr marL="0" indent="0">
              <a:buNone/>
            </a:pPr>
            <a:r>
              <a:rPr lang="en-US" dirty="0"/>
              <a:t>Watch carefully! </a:t>
            </a:r>
            <a:r>
              <a:rPr lang="en-US" dirty="0">
                <a:sym typeface="Wingdings" pitchFamily="2" charset="2"/>
              </a:rPr>
              <a:t> </a:t>
            </a:r>
            <a:endParaRPr lang="en-US" dirty="0"/>
          </a:p>
        </p:txBody>
      </p:sp>
    </p:spTree>
    <p:extLst>
      <p:ext uri="{BB962C8B-B14F-4D97-AF65-F5344CB8AC3E}">
        <p14:creationId xmlns:p14="http://schemas.microsoft.com/office/powerpoint/2010/main" val="4061944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sz="8800" dirty="0"/>
              <a:t>Planetary Movement</a:t>
            </a:r>
          </a:p>
        </p:txBody>
      </p:sp>
    </p:spTree>
    <p:extLst>
      <p:ext uri="{BB962C8B-B14F-4D97-AF65-F5344CB8AC3E}">
        <p14:creationId xmlns:p14="http://schemas.microsoft.com/office/powerpoint/2010/main" val="349371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body" idx="1"/>
          </p:nvPr>
        </p:nvSpPr>
        <p:spPr>
          <a:xfrm>
            <a:off x="457200" y="685800"/>
            <a:ext cx="8229600" cy="5440363"/>
          </a:xfrm>
        </p:spPr>
        <p:txBody>
          <a:bodyPr>
            <a:normAutofit/>
          </a:bodyPr>
          <a:lstStyle/>
          <a:p>
            <a:pPr marL="0" indent="0">
              <a:buNone/>
            </a:pPr>
            <a:endParaRPr lang="en-US" sz="4000" dirty="0">
              <a:latin typeface="Comic Sans MS" pitchFamily="66" charset="0"/>
            </a:endParaRPr>
          </a:p>
          <a:p>
            <a:pPr marL="0" indent="0" algn="ctr">
              <a:buNone/>
            </a:pPr>
            <a:r>
              <a:rPr lang="en-US" sz="6500" dirty="0">
                <a:latin typeface="Comic Sans MS" pitchFamily="66" charset="0"/>
              </a:rPr>
              <a:t>LAYERS </a:t>
            </a:r>
          </a:p>
          <a:p>
            <a:pPr marL="0" indent="0" algn="ctr">
              <a:buNone/>
            </a:pPr>
            <a:r>
              <a:rPr lang="en-US" sz="6500" dirty="0">
                <a:latin typeface="Comic Sans MS" pitchFamily="66" charset="0"/>
              </a:rPr>
              <a:t>OF </a:t>
            </a:r>
          </a:p>
          <a:p>
            <a:pPr marL="0" indent="0" algn="ctr">
              <a:buNone/>
            </a:pPr>
            <a:r>
              <a:rPr lang="en-US" sz="6500" dirty="0">
                <a:latin typeface="Comic Sans MS" pitchFamily="66" charset="0"/>
              </a:rPr>
              <a:t>THE EARTH</a:t>
            </a:r>
          </a:p>
        </p:txBody>
      </p:sp>
    </p:spTree>
    <p:extLst>
      <p:ext uri="{BB962C8B-B14F-4D97-AF65-F5344CB8AC3E}">
        <p14:creationId xmlns:p14="http://schemas.microsoft.com/office/powerpoint/2010/main" val="2559680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Rotation           Revolution</a:t>
            </a:r>
          </a:p>
        </p:txBody>
      </p:sp>
      <p:sp>
        <p:nvSpPr>
          <p:cNvPr id="3" name="Content Placeholder 2"/>
          <p:cNvSpPr>
            <a:spLocks noGrp="1"/>
          </p:cNvSpPr>
          <p:nvPr>
            <p:ph sz="half" idx="1"/>
          </p:nvPr>
        </p:nvSpPr>
        <p:spPr/>
        <p:txBody>
          <a:bodyPr>
            <a:normAutofit lnSpcReduction="10000"/>
          </a:bodyPr>
          <a:lstStyle/>
          <a:p>
            <a:r>
              <a:rPr lang="en-US" dirty="0"/>
              <a:t>Rotation means “to spin.”</a:t>
            </a:r>
          </a:p>
          <a:p>
            <a:endParaRPr lang="en-US" dirty="0"/>
          </a:p>
          <a:p>
            <a:r>
              <a:rPr lang="en-US" dirty="0"/>
              <a:t>The Earth rotates on its axis, counterclockwise.</a:t>
            </a:r>
          </a:p>
          <a:p>
            <a:r>
              <a:rPr lang="en-US" dirty="0"/>
              <a:t>One rotation for Earth takes 24 hours. </a:t>
            </a:r>
          </a:p>
        </p:txBody>
      </p:sp>
      <p:sp>
        <p:nvSpPr>
          <p:cNvPr id="4" name="Content Placeholder 3"/>
          <p:cNvSpPr>
            <a:spLocks noGrp="1"/>
          </p:cNvSpPr>
          <p:nvPr>
            <p:ph sz="half" idx="2"/>
          </p:nvPr>
        </p:nvSpPr>
        <p:spPr/>
        <p:txBody>
          <a:bodyPr>
            <a:normAutofit lnSpcReduction="10000"/>
          </a:bodyPr>
          <a:lstStyle/>
          <a:p>
            <a:r>
              <a:rPr lang="en-US" dirty="0"/>
              <a:t>Revolution means “to go around something.”</a:t>
            </a:r>
          </a:p>
          <a:p>
            <a:endParaRPr lang="en-US" dirty="0"/>
          </a:p>
          <a:p>
            <a:r>
              <a:rPr lang="en-US" dirty="0"/>
              <a:t>A synonym is “orbit.”</a:t>
            </a:r>
          </a:p>
          <a:p>
            <a:endParaRPr lang="en-US" dirty="0"/>
          </a:p>
          <a:p>
            <a:r>
              <a:rPr lang="en-US" dirty="0"/>
              <a:t>The Earth revolves around the sun, counterclockwise.</a:t>
            </a:r>
          </a:p>
          <a:p>
            <a:r>
              <a:rPr lang="en-US" dirty="0"/>
              <a:t>A revolution for Earth takes 365 days. </a:t>
            </a:r>
          </a:p>
          <a:p>
            <a:endParaRPr lang="en-US" dirty="0"/>
          </a:p>
        </p:txBody>
      </p:sp>
    </p:spTree>
    <p:extLst>
      <p:ext uri="{BB962C8B-B14F-4D97-AF65-F5344CB8AC3E}">
        <p14:creationId xmlns:p14="http://schemas.microsoft.com/office/powerpoint/2010/main" val="431721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296400" cy="695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0832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anotherpartofme.com/wp-content/uploads/2012/08/Four-Season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75438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3"/>
          <p:cNvSpPr txBox="1">
            <a:spLocks/>
          </p:cNvSpPr>
          <p:nvPr/>
        </p:nvSpPr>
        <p:spPr>
          <a:xfrm>
            <a:off x="-457200" y="4932218"/>
            <a:ext cx="8014855"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What Causes the Seasons??</a:t>
            </a:r>
          </a:p>
        </p:txBody>
      </p:sp>
    </p:spTree>
    <p:extLst>
      <p:ext uri="{BB962C8B-B14F-4D97-AF65-F5344CB8AC3E}">
        <p14:creationId xmlns:p14="http://schemas.microsoft.com/office/powerpoint/2010/main" val="1103870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SEASONS</a:t>
            </a:r>
          </a:p>
        </p:txBody>
      </p:sp>
      <p:sp>
        <p:nvSpPr>
          <p:cNvPr id="3" name="Content Placeholder 2"/>
          <p:cNvSpPr>
            <a:spLocks noGrp="1"/>
          </p:cNvSpPr>
          <p:nvPr>
            <p:ph idx="1"/>
          </p:nvPr>
        </p:nvSpPr>
        <p:spPr/>
        <p:txBody>
          <a:bodyPr/>
          <a:lstStyle/>
          <a:p>
            <a:pPr marL="0" indent="0">
              <a:buNone/>
            </a:pPr>
            <a:r>
              <a:rPr lang="en-US" dirty="0"/>
              <a:t>What causes the seasons?</a:t>
            </a:r>
          </a:p>
          <a:p>
            <a:pPr marL="514350" indent="-514350">
              <a:buAutoNum type="arabicPeriod"/>
            </a:pPr>
            <a:r>
              <a:rPr lang="en-US" dirty="0"/>
              <a:t>Earth’s tilted axis</a:t>
            </a:r>
          </a:p>
          <a:p>
            <a:pPr marL="514350" indent="-514350">
              <a:buAutoNum type="arabicPeriod"/>
            </a:pPr>
            <a:r>
              <a:rPr lang="en-US" dirty="0"/>
              <a:t>Earth’s orbit around the sun.</a:t>
            </a:r>
          </a:p>
          <a:p>
            <a:pPr marL="514350" indent="-514350">
              <a:buAutoNum type="arabicPeriod"/>
            </a:pPr>
            <a:endParaRPr lang="en-US" dirty="0"/>
          </a:p>
          <a:p>
            <a:pPr marL="0" indent="0">
              <a:buNone/>
            </a:pPr>
            <a:r>
              <a:rPr lang="en-US" dirty="0"/>
              <a:t>When the Northern hemisphere is tilted towards the sun, we have summer. When it is tilted away, we have winter.  </a:t>
            </a:r>
          </a:p>
        </p:txBody>
      </p:sp>
    </p:spTree>
    <p:extLst>
      <p:ext uri="{BB962C8B-B14F-4D97-AF65-F5344CB8AC3E}">
        <p14:creationId xmlns:p14="http://schemas.microsoft.com/office/powerpoint/2010/main" val="117423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819400"/>
            <a:ext cx="8229600" cy="1143000"/>
          </a:xfrm>
        </p:spPr>
        <p:txBody>
          <a:bodyPr>
            <a:noAutofit/>
          </a:bodyPr>
          <a:lstStyle/>
          <a:p>
            <a:r>
              <a:rPr lang="en-US" sz="8000" dirty="0"/>
              <a:t>Changes </a:t>
            </a:r>
            <a:br>
              <a:rPr lang="en-US" sz="8000" dirty="0"/>
            </a:br>
            <a:r>
              <a:rPr lang="en-US" sz="8000" dirty="0"/>
              <a:t>in </a:t>
            </a:r>
            <a:br>
              <a:rPr lang="en-US" sz="8000" dirty="0"/>
            </a:br>
            <a:r>
              <a:rPr lang="en-US" sz="8000" dirty="0"/>
              <a:t>Planetary Movement</a:t>
            </a:r>
          </a:p>
        </p:txBody>
      </p:sp>
    </p:spTree>
    <p:extLst>
      <p:ext uri="{BB962C8B-B14F-4D97-AF65-F5344CB8AC3E}">
        <p14:creationId xmlns:p14="http://schemas.microsoft.com/office/powerpoint/2010/main" val="1817156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Nutation                 Precession</a:t>
            </a:r>
          </a:p>
        </p:txBody>
      </p:sp>
      <p:sp>
        <p:nvSpPr>
          <p:cNvPr id="4" name="Content Placeholder 3"/>
          <p:cNvSpPr>
            <a:spLocks noGrp="1"/>
          </p:cNvSpPr>
          <p:nvPr>
            <p:ph sz="half" idx="1"/>
          </p:nvPr>
        </p:nvSpPr>
        <p:spPr/>
        <p:txBody>
          <a:bodyPr/>
          <a:lstStyle/>
          <a:p>
            <a:r>
              <a:rPr lang="en-US" dirty="0"/>
              <a:t>A rocking, swaying, or nodding motion in the axis of rotation. </a:t>
            </a:r>
          </a:p>
          <a:p>
            <a:r>
              <a:rPr lang="en-US" dirty="0"/>
              <a:t>A change in the degree of tilt of the axis. </a:t>
            </a:r>
          </a:p>
        </p:txBody>
      </p:sp>
      <p:sp>
        <p:nvSpPr>
          <p:cNvPr id="5" name="Content Placeholder 4"/>
          <p:cNvSpPr>
            <a:spLocks noGrp="1"/>
          </p:cNvSpPr>
          <p:nvPr>
            <p:ph sz="half" idx="2"/>
          </p:nvPr>
        </p:nvSpPr>
        <p:spPr/>
        <p:txBody>
          <a:bodyPr/>
          <a:lstStyle/>
          <a:p>
            <a:r>
              <a:rPr lang="en-US" dirty="0"/>
              <a:t>Several slow changes in  an astronomical body’s rotational or orbital parameters. </a:t>
            </a:r>
          </a:p>
          <a:p>
            <a:r>
              <a:rPr lang="en-US" dirty="0"/>
              <a:t>A change in the direction of a rotational axis, but not the degree of tilt. </a:t>
            </a:r>
          </a:p>
        </p:txBody>
      </p:sp>
    </p:spTree>
    <p:extLst>
      <p:ext uri="{BB962C8B-B14F-4D97-AF65-F5344CB8AC3E}">
        <p14:creationId xmlns:p14="http://schemas.microsoft.com/office/powerpoint/2010/main" val="2352567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Nutation and Precession</a:t>
            </a: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583" t="10512" r="49681" b="10132"/>
          <a:stretch/>
        </p:blipFill>
        <p:spPr bwMode="auto">
          <a:xfrm>
            <a:off x="2514601" y="1219200"/>
            <a:ext cx="4419600" cy="5367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315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Barycenter</a:t>
            </a:r>
          </a:p>
        </p:txBody>
      </p:sp>
      <p:sp>
        <p:nvSpPr>
          <p:cNvPr id="3" name="Content Placeholder 2"/>
          <p:cNvSpPr>
            <a:spLocks noGrp="1"/>
          </p:cNvSpPr>
          <p:nvPr>
            <p:ph idx="1"/>
          </p:nvPr>
        </p:nvSpPr>
        <p:spPr/>
        <p:txBody>
          <a:bodyPr>
            <a:normAutofit/>
          </a:bodyPr>
          <a:lstStyle/>
          <a:p>
            <a:r>
              <a:rPr lang="en-US" dirty="0"/>
              <a:t>The point between two objects where they balance each other. </a:t>
            </a:r>
          </a:p>
          <a:p>
            <a:endParaRPr lang="en-US" dirty="0"/>
          </a:p>
          <a:p>
            <a:r>
              <a:rPr lang="en-US" dirty="0"/>
              <a:t>Ex. Earth and Moon</a:t>
            </a:r>
          </a:p>
          <a:p>
            <a:pPr lvl="1"/>
            <a:r>
              <a:rPr lang="en-US" dirty="0"/>
              <a:t>Moon does not orbit the exact center of the </a:t>
            </a:r>
            <a:r>
              <a:rPr lang="en-US" dirty="0">
                <a:hlinkClick r:id="rId2" tooltip="Earth"/>
              </a:rPr>
              <a:t>Earth</a:t>
            </a:r>
            <a:r>
              <a:rPr lang="en-US" dirty="0"/>
              <a:t>, but a point on a line between the center of the Earth and the Moon, approximately 1,710 km (1063 miles) below the surface of the Earth, where their respective masses balance. </a:t>
            </a:r>
          </a:p>
        </p:txBody>
      </p:sp>
    </p:spTree>
    <p:extLst>
      <p:ext uri="{BB962C8B-B14F-4D97-AF65-F5344CB8AC3E}">
        <p14:creationId xmlns:p14="http://schemas.microsoft.com/office/powerpoint/2010/main" val="3634085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55" y="288309"/>
            <a:ext cx="8229600" cy="5440362"/>
          </a:xfrm>
        </p:spPr>
        <p:txBody>
          <a:bodyPr>
            <a:normAutofit/>
          </a:bodyPr>
          <a:lstStyle/>
          <a:p>
            <a:endParaRPr lang="en-US" sz="9600" dirty="0">
              <a:solidFill>
                <a:schemeClr val="bg1"/>
              </a:solidFill>
            </a:endParaRPr>
          </a:p>
        </p:txBody>
      </p:sp>
      <p:pic>
        <p:nvPicPr>
          <p:cNvPr id="25602" name="Picture 2" descr="http://d1jqu7g1y74ds1.cloudfront.net/wp-content/uploads/2010/11/hartley2lo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0"/>
            <a:ext cx="913014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2211803"/>
            <a:ext cx="8991600" cy="1569660"/>
          </a:xfrm>
          <a:prstGeom prst="rect">
            <a:avLst/>
          </a:prstGeom>
          <a:noFill/>
        </p:spPr>
        <p:txBody>
          <a:bodyPr wrap="square" rtlCol="0">
            <a:spAutoFit/>
          </a:bodyPr>
          <a:lstStyle/>
          <a:p>
            <a:pPr algn="ctr"/>
            <a:r>
              <a:rPr lang="en-US" sz="9600" b="1" dirty="0">
                <a:solidFill>
                  <a:schemeClr val="bg1"/>
                </a:solidFill>
              </a:rPr>
              <a:t>THE UNIVERSE</a:t>
            </a:r>
          </a:p>
        </p:txBody>
      </p:sp>
    </p:spTree>
    <p:extLst>
      <p:ext uri="{BB962C8B-B14F-4D97-AF65-F5344CB8AC3E}">
        <p14:creationId xmlns:p14="http://schemas.microsoft.com/office/powerpoint/2010/main" val="3102885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Interstellar Scope</a:t>
            </a:r>
          </a:p>
        </p:txBody>
      </p:sp>
      <p:sp>
        <p:nvSpPr>
          <p:cNvPr id="3" name="Content Placeholder 2"/>
          <p:cNvSpPr>
            <a:spLocks noGrp="1"/>
          </p:cNvSpPr>
          <p:nvPr>
            <p:ph idx="1"/>
          </p:nvPr>
        </p:nvSpPr>
        <p:spPr/>
        <p:txBody>
          <a:bodyPr>
            <a:normAutofit/>
          </a:bodyPr>
          <a:lstStyle/>
          <a:p>
            <a:r>
              <a:rPr lang="en-US" sz="4000" dirty="0"/>
              <a:t>The Universe is made of Galaxies</a:t>
            </a:r>
          </a:p>
          <a:p>
            <a:pPr lvl="1"/>
            <a:r>
              <a:rPr lang="en-US" sz="4000" dirty="0"/>
              <a:t> Galaxies are made of Stars</a:t>
            </a:r>
          </a:p>
          <a:p>
            <a:pPr lvl="2"/>
            <a:r>
              <a:rPr lang="en-US" sz="4000" dirty="0"/>
              <a:t>Some Stars have Planets</a:t>
            </a:r>
          </a:p>
        </p:txBody>
      </p:sp>
    </p:spTree>
    <p:extLst>
      <p:ext uri="{BB962C8B-B14F-4D97-AF65-F5344CB8AC3E}">
        <p14:creationId xmlns:p14="http://schemas.microsoft.com/office/powerpoint/2010/main" val="2130678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0" y="1447800"/>
            <a:ext cx="8915400" cy="5181600"/>
          </a:xfrm>
        </p:spPr>
        <p:txBody>
          <a:bodyPr>
            <a:normAutofit lnSpcReduction="10000"/>
          </a:bodyPr>
          <a:lstStyle/>
          <a:p>
            <a:pPr marL="609600" indent="-609600">
              <a:buFontTx/>
              <a:buAutoNum type="arabicPeriod"/>
            </a:pPr>
            <a:r>
              <a:rPr lang="en-US" sz="3600" dirty="0">
                <a:latin typeface="Comic Sans MS" pitchFamily="66" charset="0"/>
              </a:rPr>
              <a:t>The center of the earth consists of hot rock and is called the </a:t>
            </a:r>
            <a:r>
              <a:rPr lang="en-US" sz="3600" dirty="0">
                <a:solidFill>
                  <a:srgbClr val="FF0000"/>
                </a:solidFill>
                <a:latin typeface="Comic Sans MS" pitchFamily="66" charset="0"/>
              </a:rPr>
              <a:t>inner core </a:t>
            </a:r>
            <a:r>
              <a:rPr lang="en-US" sz="3600" dirty="0">
                <a:latin typeface="Comic Sans MS" pitchFamily="66" charset="0"/>
              </a:rPr>
              <a:t>(solid iron and nickel).</a:t>
            </a:r>
          </a:p>
          <a:p>
            <a:pPr marL="609600" indent="-609600">
              <a:buFontTx/>
              <a:buAutoNum type="arabicPeriod"/>
            </a:pPr>
            <a:r>
              <a:rPr lang="en-US" sz="3600" dirty="0">
                <a:latin typeface="Comic Sans MS" pitchFamily="66" charset="0"/>
              </a:rPr>
              <a:t>There is also an </a:t>
            </a:r>
            <a:r>
              <a:rPr lang="en-US" sz="3600" dirty="0">
                <a:solidFill>
                  <a:srgbClr val="FF0000"/>
                </a:solidFill>
                <a:latin typeface="Comic Sans MS" pitchFamily="66" charset="0"/>
              </a:rPr>
              <a:t>outer core </a:t>
            </a:r>
            <a:r>
              <a:rPr lang="en-US" sz="3600" dirty="0">
                <a:latin typeface="Comic Sans MS" pitchFamily="66" charset="0"/>
              </a:rPr>
              <a:t>(liquid iron and nickel).</a:t>
            </a:r>
          </a:p>
          <a:p>
            <a:pPr marL="609600" indent="-609600">
              <a:buFontTx/>
              <a:buAutoNum type="arabicPeriod"/>
            </a:pPr>
            <a:r>
              <a:rPr lang="en-US" sz="3600" dirty="0">
                <a:latin typeface="Comic Sans MS" pitchFamily="66" charset="0"/>
              </a:rPr>
              <a:t>The next level is hot, molten rock called </a:t>
            </a:r>
            <a:r>
              <a:rPr lang="en-US" sz="3600" dirty="0">
                <a:solidFill>
                  <a:srgbClr val="FF0000"/>
                </a:solidFill>
                <a:latin typeface="Comic Sans MS" pitchFamily="66" charset="0"/>
              </a:rPr>
              <a:t>mantle</a:t>
            </a:r>
            <a:r>
              <a:rPr lang="en-US" sz="3600" dirty="0">
                <a:latin typeface="Comic Sans MS" pitchFamily="66" charset="0"/>
              </a:rPr>
              <a:t>.</a:t>
            </a:r>
          </a:p>
          <a:p>
            <a:pPr marL="609600" indent="-609600">
              <a:buFontTx/>
              <a:buAutoNum type="arabicPeriod"/>
            </a:pPr>
            <a:r>
              <a:rPr lang="en-US" sz="3600" dirty="0">
                <a:latin typeface="Comic Sans MS" pitchFamily="66" charset="0"/>
              </a:rPr>
              <a:t>The layer that we walk on is the </a:t>
            </a:r>
            <a:r>
              <a:rPr lang="en-US" sz="3600" dirty="0">
                <a:solidFill>
                  <a:srgbClr val="FF0000"/>
                </a:solidFill>
                <a:latin typeface="Comic Sans MS" pitchFamily="66" charset="0"/>
              </a:rPr>
              <a:t>crust</a:t>
            </a:r>
            <a:r>
              <a:rPr lang="en-US" sz="3600" dirty="0">
                <a:latin typeface="Comic Sans MS" pitchFamily="66" charset="0"/>
              </a:rPr>
              <a:t>.</a:t>
            </a:r>
          </a:p>
        </p:txBody>
      </p:sp>
      <p:sp>
        <p:nvSpPr>
          <p:cNvPr id="6148" name="WordArt 4"/>
          <p:cNvSpPr>
            <a:spLocks noChangeArrowheads="1" noChangeShapeType="1" noTextEdit="1"/>
          </p:cNvSpPr>
          <p:nvPr/>
        </p:nvSpPr>
        <p:spPr bwMode="auto">
          <a:xfrm>
            <a:off x="3505200" y="381000"/>
            <a:ext cx="2076450" cy="1028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6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EARTH</a:t>
            </a:r>
          </a:p>
        </p:txBody>
      </p:sp>
      <p:pic>
        <p:nvPicPr>
          <p:cNvPr id="6153" name="Picture 9" descr="MMj0163100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14463"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229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3" y="1004888"/>
            <a:ext cx="7610475"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553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4434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Grp="1" noChangeArrowheads="1"/>
          </p:cNvSpPr>
          <p:nvPr>
            <p:ph type="title"/>
          </p:nvPr>
        </p:nvSpPr>
        <p:spPr>
          <a:xfrm>
            <a:off x="457200" y="274638"/>
            <a:ext cx="8229600" cy="2620962"/>
          </a:xfrm>
        </p:spPr>
        <p:txBody>
          <a:bodyPr>
            <a:noAutofit/>
          </a:bodyPr>
          <a:lstStyle/>
          <a:p>
            <a:r>
              <a:rPr lang="en-US" sz="6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Layers of the Earth</a:t>
            </a:r>
            <a:br>
              <a:rPr lang="en-US" sz="6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endParaRPr lang="en-US" sz="6600" dirty="0"/>
          </a:p>
        </p:txBody>
      </p:sp>
      <p:pic>
        <p:nvPicPr>
          <p:cNvPr id="18434" name="Picture 2" descr="http://upload.wikimedia.org/wikipedia/en/1/1b/Earth_layers_NAS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981200"/>
            <a:ext cx="4857750" cy="462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011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p:txBody>
          <a:bodyPr>
            <a:normAutofit/>
          </a:bodyPr>
          <a:lstStyle/>
          <a:p>
            <a:pPr marL="0" indent="0">
              <a:buNone/>
            </a:pPr>
            <a:r>
              <a:rPr lang="en-US" sz="3600" dirty="0">
                <a:latin typeface="Comic Sans MS" pitchFamily="66" charset="0"/>
              </a:rPr>
              <a:t>The Crust</a:t>
            </a:r>
          </a:p>
          <a:p>
            <a:pPr marL="1371600" lvl="2" indent="-457200">
              <a:buFontTx/>
              <a:buAutoNum type="arabicPeriod"/>
            </a:pPr>
            <a:r>
              <a:rPr lang="en-US" sz="3600" dirty="0">
                <a:latin typeface="Comic Sans MS" pitchFamily="66" charset="0"/>
              </a:rPr>
              <a:t>The earth’s outer layer of rock</a:t>
            </a:r>
          </a:p>
          <a:p>
            <a:pPr marL="1371600" lvl="2" indent="-457200">
              <a:buFontTx/>
              <a:buAutoNum type="arabicPeriod"/>
            </a:pPr>
            <a:r>
              <a:rPr lang="en-US" sz="3600" dirty="0">
                <a:latin typeface="Comic Sans MS" pitchFamily="66" charset="0"/>
              </a:rPr>
              <a:t>5-20 MILES THICK!!</a:t>
            </a:r>
          </a:p>
          <a:p>
            <a:pPr marL="1371600" lvl="2" indent="-457200">
              <a:buFontTx/>
              <a:buAutoNum type="arabicPeriod"/>
            </a:pPr>
            <a:r>
              <a:rPr lang="en-US" sz="3600" dirty="0">
                <a:latin typeface="Comic Sans MS" pitchFamily="66" charset="0"/>
              </a:rPr>
              <a:t>Has mountains, ocean floor, volcanoes, and continents</a:t>
            </a:r>
          </a:p>
          <a:p>
            <a:pPr marL="1371600" lvl="2" indent="-457200">
              <a:buFontTx/>
              <a:buNone/>
            </a:pPr>
            <a:endParaRPr lang="en-US" sz="3600" dirty="0">
              <a:latin typeface="Comic Sans MS" pitchFamily="66" charset="0"/>
            </a:endParaRPr>
          </a:p>
          <a:p>
            <a:pPr marL="1371600" lvl="2" indent="-457200">
              <a:buFontTx/>
              <a:buNone/>
            </a:pPr>
            <a:endParaRPr lang="en-US" sz="3600" dirty="0">
              <a:latin typeface="Comic Sans MS" pitchFamily="66" charset="0"/>
            </a:endParaRPr>
          </a:p>
          <a:p>
            <a:pPr marL="1371600" lvl="2" indent="-457200">
              <a:buFontTx/>
              <a:buNone/>
            </a:pPr>
            <a:endParaRPr lang="en-US" sz="2800" dirty="0">
              <a:latin typeface="Comic Sans MS" pitchFamily="66" charset="0"/>
            </a:endParaRPr>
          </a:p>
        </p:txBody>
      </p:sp>
      <p:sp>
        <p:nvSpPr>
          <p:cNvPr id="12292" name="WordArt 4"/>
          <p:cNvSpPr>
            <a:spLocks noChangeArrowheads="1" noChangeShapeType="1"/>
          </p:cNvSpPr>
          <p:nvPr/>
        </p:nvSpPr>
        <p:spPr bwMode="auto">
          <a:xfrm>
            <a:off x="1447800" y="304800"/>
            <a:ext cx="5486400" cy="121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6600" kern="10" dirty="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  EARTH</a:t>
            </a:r>
          </a:p>
        </p:txBody>
      </p:sp>
    </p:spTree>
    <p:extLst>
      <p:ext uri="{BB962C8B-B14F-4D97-AF65-F5344CB8AC3E}">
        <p14:creationId xmlns:p14="http://schemas.microsoft.com/office/powerpoint/2010/main" val="1984383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p:txBody>
          <a:bodyPr/>
          <a:lstStyle/>
          <a:p>
            <a:pPr marL="609600" indent="-609600">
              <a:buFontTx/>
              <a:buNone/>
            </a:pPr>
            <a:endParaRPr lang="en-US" dirty="0">
              <a:latin typeface="Comic Sans MS" pitchFamily="66" charset="0"/>
            </a:endParaRPr>
          </a:p>
          <a:p>
            <a:pPr marL="609600" indent="-609600">
              <a:buFontTx/>
              <a:buNone/>
            </a:pPr>
            <a:r>
              <a:rPr lang="en-US" dirty="0">
                <a:latin typeface="Comic Sans MS" pitchFamily="66" charset="0"/>
              </a:rPr>
              <a:t>The Mantle</a:t>
            </a:r>
          </a:p>
          <a:p>
            <a:pPr marL="1371600" lvl="2" indent="-457200">
              <a:buFontTx/>
              <a:buAutoNum type="arabicPeriod"/>
            </a:pPr>
            <a:r>
              <a:rPr lang="en-US" sz="3200" dirty="0">
                <a:latin typeface="Comic Sans MS" pitchFamily="66" charset="0"/>
              </a:rPr>
              <a:t>The second layer between the crust and outer core</a:t>
            </a:r>
          </a:p>
          <a:p>
            <a:pPr marL="1371600" lvl="2" indent="-457200">
              <a:buFontTx/>
              <a:buAutoNum type="arabicPeriod"/>
            </a:pPr>
            <a:r>
              <a:rPr lang="en-US" sz="3200" dirty="0">
                <a:latin typeface="Comic Sans MS" pitchFamily="66" charset="0"/>
              </a:rPr>
              <a:t>Is solid rock except for the part next to the crust, where there is thick liquid</a:t>
            </a:r>
          </a:p>
          <a:p>
            <a:pPr marL="1371600" lvl="2" indent="-457200">
              <a:buFontTx/>
              <a:buAutoNum type="arabicPeriod"/>
            </a:pPr>
            <a:r>
              <a:rPr lang="en-US" sz="3200" dirty="0">
                <a:latin typeface="Comic Sans MS" pitchFamily="66" charset="0"/>
              </a:rPr>
              <a:t>1,800 MILES THICK!!</a:t>
            </a:r>
          </a:p>
        </p:txBody>
      </p:sp>
      <p:sp>
        <p:nvSpPr>
          <p:cNvPr id="13316" name="WordArt 4"/>
          <p:cNvSpPr>
            <a:spLocks noChangeArrowheads="1" noChangeShapeType="1"/>
          </p:cNvSpPr>
          <p:nvPr/>
        </p:nvSpPr>
        <p:spPr bwMode="auto">
          <a:xfrm>
            <a:off x="1524000" y="457200"/>
            <a:ext cx="5867400" cy="121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6600" kern="10" dirty="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   EARTH</a:t>
            </a:r>
          </a:p>
        </p:txBody>
      </p:sp>
    </p:spTree>
    <p:extLst>
      <p:ext uri="{BB962C8B-B14F-4D97-AF65-F5344CB8AC3E}">
        <p14:creationId xmlns:p14="http://schemas.microsoft.com/office/powerpoint/2010/main" val="2580318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685800" y="1447800"/>
            <a:ext cx="7772400" cy="5181600"/>
          </a:xfrm>
        </p:spPr>
        <p:txBody>
          <a:bodyPr>
            <a:normAutofit lnSpcReduction="10000"/>
          </a:bodyPr>
          <a:lstStyle/>
          <a:p>
            <a:pPr marL="0" indent="0">
              <a:lnSpc>
                <a:spcPct val="90000"/>
              </a:lnSpc>
              <a:buNone/>
            </a:pPr>
            <a:endParaRPr lang="en-US" dirty="0">
              <a:latin typeface="Comic Sans MS" pitchFamily="66" charset="0"/>
            </a:endParaRPr>
          </a:p>
          <a:p>
            <a:pPr marL="0" indent="0">
              <a:lnSpc>
                <a:spcPct val="90000"/>
              </a:lnSpc>
              <a:buNone/>
            </a:pPr>
            <a:r>
              <a:rPr lang="en-US" dirty="0">
                <a:latin typeface="Comic Sans MS" pitchFamily="66" charset="0"/>
              </a:rPr>
              <a:t>The Outer Core</a:t>
            </a:r>
          </a:p>
          <a:p>
            <a:pPr marL="1371600" lvl="2" indent="-457200">
              <a:lnSpc>
                <a:spcPct val="90000"/>
              </a:lnSpc>
              <a:buFontTx/>
              <a:buAutoNum type="arabicPeriod"/>
            </a:pPr>
            <a:r>
              <a:rPr lang="en-US" sz="3200" dirty="0">
                <a:latin typeface="Comic Sans MS" pitchFamily="66" charset="0"/>
              </a:rPr>
              <a:t>The outer part of the core is liquid and HOT!</a:t>
            </a:r>
          </a:p>
          <a:p>
            <a:pPr marL="1371600" lvl="2" indent="-457200">
              <a:lnSpc>
                <a:spcPct val="90000"/>
              </a:lnSpc>
              <a:buFontTx/>
              <a:buAutoNum type="arabicPeriod"/>
            </a:pPr>
            <a:r>
              <a:rPr lang="en-US" sz="3200" dirty="0">
                <a:latin typeface="Comic Sans MS" pitchFamily="66" charset="0"/>
              </a:rPr>
              <a:t>It gets hotter the deeper you go (around 9,000 degrees F in the center—your oven only goes to about 600 degrees F).  </a:t>
            </a:r>
          </a:p>
          <a:p>
            <a:pPr marL="1371600" lvl="2" indent="-457200">
              <a:lnSpc>
                <a:spcPct val="90000"/>
              </a:lnSpc>
              <a:buFontTx/>
              <a:buAutoNum type="arabicPeriod"/>
            </a:pPr>
            <a:r>
              <a:rPr lang="en-US" sz="3200" dirty="0">
                <a:latin typeface="Comic Sans MS" pitchFamily="66" charset="0"/>
              </a:rPr>
              <a:t>It’s so hot that rock melts.  Melted rock is called MAGMA.</a:t>
            </a:r>
          </a:p>
          <a:p>
            <a:pPr marL="1371600" lvl="2" indent="-457200">
              <a:lnSpc>
                <a:spcPct val="90000"/>
              </a:lnSpc>
              <a:buFontTx/>
              <a:buAutoNum type="arabicPeriod"/>
            </a:pPr>
            <a:r>
              <a:rPr lang="en-US" sz="3200" dirty="0">
                <a:latin typeface="Comic Sans MS" pitchFamily="66" charset="0"/>
              </a:rPr>
              <a:t>1,400 MILES THICK!</a:t>
            </a:r>
          </a:p>
          <a:p>
            <a:pPr marL="1371600" lvl="2" indent="-457200">
              <a:lnSpc>
                <a:spcPct val="90000"/>
              </a:lnSpc>
              <a:buFontTx/>
              <a:buAutoNum type="arabicPeriod"/>
            </a:pPr>
            <a:endParaRPr lang="en-US" sz="3200" dirty="0">
              <a:latin typeface="Comic Sans MS" pitchFamily="66" charset="0"/>
            </a:endParaRPr>
          </a:p>
        </p:txBody>
      </p:sp>
      <p:sp>
        <p:nvSpPr>
          <p:cNvPr id="14340" name="WordArt 4"/>
          <p:cNvSpPr>
            <a:spLocks noChangeArrowheads="1" noChangeShapeType="1"/>
          </p:cNvSpPr>
          <p:nvPr/>
        </p:nvSpPr>
        <p:spPr bwMode="auto">
          <a:xfrm>
            <a:off x="1447800" y="228600"/>
            <a:ext cx="6248400"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6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EARTH</a:t>
            </a:r>
          </a:p>
        </p:txBody>
      </p:sp>
    </p:spTree>
    <p:extLst>
      <p:ext uri="{BB962C8B-B14F-4D97-AF65-F5344CB8AC3E}">
        <p14:creationId xmlns:p14="http://schemas.microsoft.com/office/powerpoint/2010/main" val="3052282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p:txBody>
          <a:bodyPr/>
          <a:lstStyle/>
          <a:p>
            <a:pPr marL="0" indent="0">
              <a:buNone/>
            </a:pPr>
            <a:endParaRPr lang="en-US" dirty="0">
              <a:latin typeface="Comic Sans MS" pitchFamily="66" charset="0"/>
            </a:endParaRPr>
          </a:p>
          <a:p>
            <a:pPr marL="0" indent="0">
              <a:buNone/>
            </a:pPr>
            <a:r>
              <a:rPr lang="en-US" dirty="0">
                <a:latin typeface="Comic Sans MS" pitchFamily="66" charset="0"/>
              </a:rPr>
              <a:t>The Inner Core</a:t>
            </a:r>
          </a:p>
          <a:p>
            <a:pPr marL="1371600" lvl="2" indent="-457200">
              <a:buFontTx/>
              <a:buAutoNum type="arabicPeriod"/>
            </a:pPr>
            <a:r>
              <a:rPr lang="en-US" sz="3200" dirty="0">
                <a:latin typeface="Comic Sans MS" pitchFamily="66" charset="0"/>
              </a:rPr>
              <a:t>800 MILES TO CENTER!</a:t>
            </a:r>
          </a:p>
          <a:p>
            <a:pPr marL="1371600" lvl="2" indent="-457200">
              <a:buFontTx/>
              <a:buAutoNum type="arabicPeriod"/>
            </a:pPr>
            <a:r>
              <a:rPr lang="en-US" sz="3200" dirty="0">
                <a:latin typeface="Comic Sans MS" pitchFamily="66" charset="0"/>
              </a:rPr>
              <a:t>Shaped like a ball, or sphere.</a:t>
            </a:r>
          </a:p>
          <a:p>
            <a:pPr marL="1371600" lvl="2" indent="-457200">
              <a:buFontTx/>
              <a:buAutoNum type="arabicPeriod"/>
            </a:pPr>
            <a:r>
              <a:rPr lang="en-US" sz="3200" dirty="0">
                <a:latin typeface="Comic Sans MS" pitchFamily="66" charset="0"/>
              </a:rPr>
              <a:t>Solid</a:t>
            </a:r>
          </a:p>
        </p:txBody>
      </p:sp>
      <p:sp>
        <p:nvSpPr>
          <p:cNvPr id="15364" name="WordArt 4"/>
          <p:cNvSpPr>
            <a:spLocks noChangeArrowheads="1" noChangeShapeType="1"/>
          </p:cNvSpPr>
          <p:nvPr/>
        </p:nvSpPr>
        <p:spPr bwMode="auto">
          <a:xfrm>
            <a:off x="1371600" y="457200"/>
            <a:ext cx="6400800"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US" sz="6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EARTH</a:t>
            </a:r>
          </a:p>
        </p:txBody>
      </p:sp>
    </p:spTree>
    <p:extLst>
      <p:ext uri="{BB962C8B-B14F-4D97-AF65-F5344CB8AC3E}">
        <p14:creationId xmlns:p14="http://schemas.microsoft.com/office/powerpoint/2010/main" val="1612111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normAutofit fontScale="92500"/>
          </a:bodyPr>
          <a:lstStyle/>
          <a:p>
            <a:pPr lvl="0"/>
            <a:r>
              <a:rPr lang="en-US" sz="4800" dirty="0"/>
              <a:t>Apple of Earth </a:t>
            </a:r>
          </a:p>
          <a:p>
            <a:pPr lvl="1"/>
            <a:r>
              <a:rPr lang="en-US" sz="4800" dirty="0"/>
              <a:t>Compare an apple to the Earth, including descriptions of how the layers act similarly.</a:t>
            </a:r>
          </a:p>
          <a:p>
            <a:pPr lvl="1"/>
            <a:r>
              <a:rPr lang="en-US" sz="4800" dirty="0"/>
              <a:t>Draw pictures to show your comparison</a:t>
            </a:r>
          </a:p>
          <a:p>
            <a:endParaRPr lang="en-US" sz="4800" dirty="0"/>
          </a:p>
        </p:txBody>
      </p:sp>
    </p:spTree>
    <p:extLst>
      <p:ext uri="{BB962C8B-B14F-4D97-AF65-F5344CB8AC3E}">
        <p14:creationId xmlns:p14="http://schemas.microsoft.com/office/powerpoint/2010/main" val="635316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1094</Words>
  <Application>Microsoft Office PowerPoint</Application>
  <PresentationFormat>On-screen Show (4:3)</PresentationFormat>
  <Paragraphs>151</Paragraphs>
  <Slides>31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Arial Black</vt:lpstr>
      <vt:lpstr>Arial Rounded MT Bold</vt:lpstr>
      <vt:lpstr>Calibri</vt:lpstr>
      <vt:lpstr>Comic Sans MS</vt:lpstr>
      <vt:lpstr>Impact</vt:lpstr>
      <vt:lpstr>Times New Roman</vt:lpstr>
      <vt:lpstr>Wingdings</vt:lpstr>
      <vt:lpstr>Office Theme</vt:lpstr>
      <vt:lpstr>Earth  and  the Universe</vt:lpstr>
      <vt:lpstr>PowerPoint Presentation</vt:lpstr>
      <vt:lpstr>PowerPoint Presentation</vt:lpstr>
      <vt:lpstr>Layers of the Earth </vt:lpstr>
      <vt:lpstr>PowerPoint Presentation</vt:lpstr>
      <vt:lpstr>PowerPoint Presentation</vt:lpstr>
      <vt:lpstr>PowerPoint Presentation</vt:lpstr>
      <vt:lpstr>PowerPoint Presentation</vt:lpstr>
      <vt:lpstr>ACTIVITY</vt:lpstr>
      <vt:lpstr>Latitude and Longitude</vt:lpstr>
      <vt:lpstr>Latitude</vt:lpstr>
      <vt:lpstr>Latitude   North Pole                     South Pole</vt:lpstr>
      <vt:lpstr> Longitude</vt:lpstr>
      <vt:lpstr>INTERNATIONAL DATE LINE 180°</vt:lpstr>
      <vt:lpstr>LONGITUDE AND TIME</vt:lpstr>
      <vt:lpstr>Greenwich, England is the logical starting point for time zones</vt:lpstr>
      <vt:lpstr>ANOTHER CHEESY SAYING</vt:lpstr>
      <vt:lpstr>How the Universe Works</vt:lpstr>
      <vt:lpstr>Planetary Movement</vt:lpstr>
      <vt:lpstr>Rotation           Revolution</vt:lpstr>
      <vt:lpstr>PowerPoint Presentation</vt:lpstr>
      <vt:lpstr>PowerPoint Presentation</vt:lpstr>
      <vt:lpstr>SEASONS</vt:lpstr>
      <vt:lpstr>Changes  in  Planetary Movement</vt:lpstr>
      <vt:lpstr>Nutation                 Precession</vt:lpstr>
      <vt:lpstr>Nutation and Precession</vt:lpstr>
      <vt:lpstr>Barycenter</vt:lpstr>
      <vt:lpstr>PowerPoint Presentation</vt:lpstr>
      <vt:lpstr>Interstellar Scope</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Everybody Read to Find Out:</dc:title>
  <dc:creator>McCawley, Jaclyn</dc:creator>
  <cp:lastModifiedBy>Jaclyn McCawley</cp:lastModifiedBy>
  <cp:revision>17</cp:revision>
  <dcterms:created xsi:type="dcterms:W3CDTF">2013-09-03T11:57:35Z</dcterms:created>
  <dcterms:modified xsi:type="dcterms:W3CDTF">2018-08-29T20:07:02Z</dcterms:modified>
</cp:coreProperties>
</file>