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9" r:id="rId3"/>
    <p:sldId id="262" r:id="rId4"/>
    <p:sldId id="263" r:id="rId5"/>
    <p:sldId id="258" r:id="rId6"/>
    <p:sldId id="257" r:id="rId7"/>
    <p:sldId id="260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E2971-8C77-476B-AE66-CD3A53530066}" type="datetimeFigureOut">
              <a:rPr lang="en-US" smtClean="0"/>
              <a:t>5/1/2015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70FE4-8268-41DB-9CD2-DD540F997F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7202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E2971-8C77-476B-AE66-CD3A53530066}" type="datetimeFigureOut">
              <a:rPr lang="en-US" smtClean="0"/>
              <a:t>5/1/2015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70FE4-8268-41DB-9CD2-DD540F997F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0284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E2971-8C77-476B-AE66-CD3A53530066}" type="datetimeFigureOut">
              <a:rPr lang="en-US" smtClean="0"/>
              <a:t>5/1/2015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70FE4-8268-41DB-9CD2-DD540F997F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3874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E2971-8C77-476B-AE66-CD3A53530066}" type="datetimeFigureOut">
              <a:rPr lang="en-US" smtClean="0"/>
              <a:t>5/1/2015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70FE4-8268-41DB-9CD2-DD540F997F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45663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E2971-8C77-476B-AE66-CD3A53530066}" type="datetimeFigureOut">
              <a:rPr lang="en-US" smtClean="0"/>
              <a:t>5/1/2015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70FE4-8268-41DB-9CD2-DD540F997F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9917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E2971-8C77-476B-AE66-CD3A53530066}" type="datetimeFigureOut">
              <a:rPr lang="en-US" smtClean="0"/>
              <a:t>5/1/2015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70FE4-8268-41DB-9CD2-DD540F997F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277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E2971-8C77-476B-AE66-CD3A53530066}" type="datetimeFigureOut">
              <a:rPr lang="en-US" smtClean="0"/>
              <a:t>5/1/2015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70FE4-8268-41DB-9CD2-DD540F997F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0819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E2971-8C77-476B-AE66-CD3A53530066}" type="datetimeFigureOut">
              <a:rPr lang="en-US" smtClean="0"/>
              <a:t>5/1/2015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70FE4-8268-41DB-9CD2-DD540F997F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5555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E2971-8C77-476B-AE66-CD3A53530066}" type="datetimeFigureOut">
              <a:rPr lang="en-US" smtClean="0"/>
              <a:t>5/1/2015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70FE4-8268-41DB-9CD2-DD540F997F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6081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E2971-8C77-476B-AE66-CD3A53530066}" type="datetimeFigureOut">
              <a:rPr lang="en-US" smtClean="0"/>
              <a:t>5/1/2015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70FE4-8268-41DB-9CD2-DD540F997F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5058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E2971-8C77-476B-AE66-CD3A53530066}" type="datetimeFigureOut">
              <a:rPr lang="en-US" smtClean="0"/>
              <a:t>5/1/2015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70FE4-8268-41DB-9CD2-DD540F997F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9618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EE2971-8C77-476B-AE66-CD3A53530066}" type="datetimeFigureOut">
              <a:rPr lang="en-US" smtClean="0"/>
              <a:t>5/1/2015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B70FE4-8268-41DB-9CD2-DD540F997F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440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7TRI7yeeYQQ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Traditional vs Sustainable Agriculture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578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NC’s Main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Timber – 180 species of trees</a:t>
            </a:r>
          </a:p>
          <a:p>
            <a:r>
              <a:rPr lang="en-US" dirty="0" smtClean="0"/>
              <a:t>Minerals – clay, stone, tungsten, feldspar, mica, lithium</a:t>
            </a:r>
          </a:p>
          <a:p>
            <a:r>
              <a:rPr lang="en-US" dirty="0" smtClean="0"/>
              <a:t>Agriculture – corn, cotton, tobacco, X-Mas trees, pigs, cattle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9271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traditional agriculture?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Usually it is defined as farming that is more permanent in its impact.</a:t>
            </a:r>
          </a:p>
          <a:p>
            <a:r>
              <a:rPr lang="en-US" dirty="0" smtClean="0"/>
              <a:t>Uses:</a:t>
            </a:r>
          </a:p>
          <a:p>
            <a:pPr lvl="1"/>
            <a:r>
              <a:rPr lang="en-US" dirty="0" smtClean="0"/>
              <a:t>fertilizers and pesticides</a:t>
            </a:r>
          </a:p>
          <a:p>
            <a:pPr lvl="1"/>
            <a:r>
              <a:rPr lang="en-US" dirty="0" smtClean="0"/>
              <a:t>The same fields over and over again</a:t>
            </a:r>
          </a:p>
          <a:p>
            <a:pPr lvl="1"/>
            <a:r>
              <a:rPr lang="en-US" dirty="0" smtClean="0"/>
              <a:t>Fossil fuels that increases the greenhouse effect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48894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sustainable agriculture?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Usually defined as farming that has little negative impact.</a:t>
            </a:r>
          </a:p>
          <a:p>
            <a:r>
              <a:rPr lang="en-US" dirty="0" smtClean="0"/>
              <a:t>Uses:</a:t>
            </a:r>
          </a:p>
          <a:p>
            <a:pPr lvl="1"/>
            <a:r>
              <a:rPr lang="en-US" dirty="0" smtClean="0"/>
              <a:t>No additives/chemicals, is ‘organic’</a:t>
            </a:r>
          </a:p>
          <a:p>
            <a:pPr lvl="1"/>
            <a:r>
              <a:rPr lang="en-US" dirty="0" smtClean="0"/>
              <a:t>Rotates crops fields with nitrogen-fixing plants to restore soil health</a:t>
            </a:r>
          </a:p>
          <a:p>
            <a:pPr lvl="1"/>
            <a:r>
              <a:rPr lang="en-US" dirty="0" smtClean="0"/>
              <a:t>Allow ‘natural’ pest and plant control such as animals and native bacteria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62413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Sustainable Agriculture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6945" y="1066800"/>
            <a:ext cx="4386263" cy="56134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01195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762000"/>
            <a:ext cx="8763000" cy="5486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b="1" dirty="0" smtClean="0"/>
              <a:t>Developing </a:t>
            </a:r>
            <a:r>
              <a:rPr lang="en-US" sz="4800" b="1" dirty="0"/>
              <a:t>sustainable agriculture systems means...</a:t>
            </a:r>
          </a:p>
          <a:p>
            <a:pPr marL="0" indent="0">
              <a:buNone/>
            </a:pPr>
            <a:r>
              <a:rPr lang="en-US" sz="3500" b="1" dirty="0" smtClean="0"/>
              <a:t>Looking </a:t>
            </a:r>
            <a:r>
              <a:rPr lang="en-US" sz="3500" b="1" dirty="0"/>
              <a:t>at the farming system as a whole</a:t>
            </a:r>
            <a:r>
              <a:rPr lang="en-US" sz="3500" dirty="0"/>
              <a:t/>
            </a:r>
            <a:br>
              <a:rPr lang="en-US" sz="3500" dirty="0"/>
            </a:br>
            <a:r>
              <a:rPr lang="en-US" sz="3500" b="1" dirty="0" smtClean="0"/>
              <a:t>Finding </a:t>
            </a:r>
            <a:r>
              <a:rPr lang="en-US" sz="3500" b="1" dirty="0"/>
              <a:t>site-specific solutions</a:t>
            </a:r>
            <a:r>
              <a:rPr lang="en-US" sz="3500" dirty="0"/>
              <a:t/>
            </a:r>
            <a:br>
              <a:rPr lang="en-US" sz="3500" dirty="0"/>
            </a:br>
            <a:r>
              <a:rPr lang="en-US" sz="3500" b="1" dirty="0" smtClean="0"/>
              <a:t>Preserving </a:t>
            </a:r>
            <a:r>
              <a:rPr lang="en-US" sz="3500" b="1" dirty="0"/>
              <a:t>options</a:t>
            </a:r>
            <a:r>
              <a:rPr lang="en-US" sz="3500" dirty="0"/>
              <a:t/>
            </a:r>
            <a:br>
              <a:rPr lang="en-US" sz="3500" dirty="0"/>
            </a:br>
            <a:r>
              <a:rPr lang="en-US" sz="3500" b="1" dirty="0" smtClean="0"/>
              <a:t>Staying </a:t>
            </a:r>
            <a:r>
              <a:rPr lang="en-US" sz="3500" b="1" dirty="0"/>
              <a:t>open to new </a:t>
            </a:r>
            <a:r>
              <a:rPr lang="en-US" sz="3500" b="1" dirty="0" smtClean="0"/>
              <a:t>ideas</a:t>
            </a:r>
            <a:endParaRPr lang="en-US" sz="3500" dirty="0" smtClean="0"/>
          </a:p>
          <a:p>
            <a:pPr marL="0" indent="0">
              <a:buNone/>
            </a:pPr>
            <a:endParaRPr lang="en-US" sz="1700" dirty="0" smtClean="0">
              <a:hlinkClick r:id="rId2"/>
            </a:endParaRPr>
          </a:p>
          <a:p>
            <a:pPr marL="0" indent="0">
              <a:buNone/>
            </a:pPr>
            <a:endParaRPr lang="en-US" sz="1700" dirty="0">
              <a:hlinkClick r:id="rId2"/>
            </a:endParaRPr>
          </a:p>
          <a:p>
            <a:pPr marL="0" indent="0">
              <a:buNone/>
            </a:pPr>
            <a:r>
              <a:rPr lang="en-US" sz="1700" dirty="0" smtClean="0">
                <a:hlinkClick r:id="rId2"/>
              </a:rPr>
              <a:t>https</a:t>
            </a:r>
            <a:r>
              <a:rPr lang="en-US" sz="1700" dirty="0">
                <a:hlinkClick r:id="rId2"/>
              </a:rPr>
              <a:t>://</a:t>
            </a:r>
            <a:r>
              <a:rPr lang="en-US" sz="1700" dirty="0" smtClean="0">
                <a:hlinkClick r:id="rId2"/>
              </a:rPr>
              <a:t>www.youtube.com/watch?v=7TRI7yeeYQQ</a:t>
            </a:r>
            <a:r>
              <a:rPr lang="en-US" sz="3500" dirty="0" smtClean="0"/>
              <a:t> 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1442156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Today’s 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610600" cy="5486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Answer/Complete </a:t>
            </a:r>
            <a:r>
              <a:rPr lang="en-US" sz="3600" dirty="0" smtClean="0"/>
              <a:t>the </a:t>
            </a:r>
            <a:r>
              <a:rPr lang="en-US" sz="3600" dirty="0" smtClean="0"/>
              <a:t>following:</a:t>
            </a:r>
          </a:p>
          <a:p>
            <a:pPr lvl="1"/>
            <a:r>
              <a:rPr lang="en-US" sz="3200" dirty="0" smtClean="0"/>
              <a:t>Create a chart to show the pros and cons of conventional and sustainable agriculture.</a:t>
            </a:r>
          </a:p>
          <a:p>
            <a:pPr lvl="1"/>
            <a:r>
              <a:rPr lang="en-US" sz="3200" dirty="0" smtClean="0"/>
              <a:t>What are the future impacts of both types of agriculture?</a:t>
            </a:r>
          </a:p>
          <a:p>
            <a:pPr lvl="1"/>
            <a:r>
              <a:rPr lang="en-US" sz="3200" dirty="0" smtClean="0"/>
              <a:t>Evaluate which agricultural product you would prefer in terms of:</a:t>
            </a:r>
          </a:p>
          <a:p>
            <a:pPr lvl="2"/>
            <a:r>
              <a:rPr lang="en-US" sz="2800" dirty="0" smtClean="0"/>
              <a:t>Cost				-- Quality</a:t>
            </a:r>
          </a:p>
          <a:p>
            <a:pPr lvl="2"/>
            <a:r>
              <a:rPr lang="en-US" sz="2800" dirty="0" smtClean="0"/>
              <a:t>Distance traveled		-- Amount of Handling</a:t>
            </a:r>
          </a:p>
          <a:p>
            <a:pPr lvl="2"/>
            <a:r>
              <a:rPr lang="en-US" sz="2800" dirty="0" smtClean="0"/>
              <a:t>Price			-- Days from harvest</a:t>
            </a:r>
          </a:p>
        </p:txBody>
      </p:sp>
    </p:spTree>
    <p:extLst>
      <p:ext uri="{BB962C8B-B14F-4D97-AF65-F5344CB8AC3E}">
        <p14:creationId xmlns:p14="http://schemas.microsoft.com/office/powerpoint/2010/main" val="1240990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186</Words>
  <Application>Microsoft Office PowerPoint</Application>
  <PresentationFormat>On-screen Show (4:3)</PresentationFormat>
  <Paragraphs>31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Traditional vs Sustainable Agriculture</vt:lpstr>
      <vt:lpstr>NC’s Main Resources</vt:lpstr>
      <vt:lpstr>What is traditional agriculture?</vt:lpstr>
      <vt:lpstr>What is sustainable agriculture?</vt:lpstr>
      <vt:lpstr>Sustainable Agriculture</vt:lpstr>
      <vt:lpstr>PowerPoint Presentation</vt:lpstr>
      <vt:lpstr>Today’s Assignment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is biodiversity essential to the environment?</dc:title>
  <dc:creator>McCawley, Jaclyn</dc:creator>
  <cp:lastModifiedBy>McCawley, Jaclyn</cp:lastModifiedBy>
  <cp:revision>5</cp:revision>
  <dcterms:created xsi:type="dcterms:W3CDTF">2014-05-06T14:12:41Z</dcterms:created>
  <dcterms:modified xsi:type="dcterms:W3CDTF">2015-05-01T12:26:27Z</dcterms:modified>
</cp:coreProperties>
</file>